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78" r:id="rId2"/>
    <p:sldId id="289" r:id="rId3"/>
    <p:sldId id="290" r:id="rId4"/>
    <p:sldId id="328" r:id="rId5"/>
    <p:sldId id="329" r:id="rId6"/>
    <p:sldId id="330" r:id="rId7"/>
    <p:sldId id="332" r:id="rId8"/>
    <p:sldId id="331" r:id="rId9"/>
    <p:sldId id="333" r:id="rId10"/>
    <p:sldId id="334" r:id="rId11"/>
    <p:sldId id="336" r:id="rId12"/>
    <p:sldId id="337" r:id="rId13"/>
    <p:sldId id="338" r:id="rId14"/>
    <p:sldId id="339" r:id="rId15"/>
    <p:sldId id="340" r:id="rId16"/>
    <p:sldId id="341" r:id="rId17"/>
    <p:sldId id="343" r:id="rId18"/>
    <p:sldId id="342" r:id="rId19"/>
    <p:sldId id="348" r:id="rId20"/>
    <p:sldId id="347" r:id="rId21"/>
    <p:sldId id="345" r:id="rId22"/>
    <p:sldId id="346" r:id="rId23"/>
    <p:sldId id="313" r:id="rId24"/>
    <p:sldId id="314" r:id="rId25"/>
    <p:sldId id="316" r:id="rId26"/>
    <p:sldId id="315" r:id="rId27"/>
    <p:sldId id="317"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2219"/>
    <a:srgbClr val="FFFFFF"/>
    <a:srgbClr val="E6E6E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44" autoAdjust="0"/>
    <p:restoredTop sz="66025" autoAdjust="0"/>
  </p:normalViewPr>
  <p:slideViewPr>
    <p:cSldViewPr snapToGrid="0">
      <p:cViewPr varScale="1">
        <p:scale>
          <a:sx n="81" d="100"/>
          <a:sy n="81" d="100"/>
        </p:scale>
        <p:origin x="1776" y="184"/>
      </p:cViewPr>
      <p:guideLst>
        <p:guide orient="horz" pos="2160"/>
        <p:guide pos="3840"/>
      </p:guideLst>
    </p:cSldViewPr>
  </p:slideViewPr>
  <p:notesTextViewPr>
    <p:cViewPr>
      <p:scale>
        <a:sx n="3" d="2"/>
        <a:sy n="3" d="2"/>
      </p:scale>
      <p:origin x="0" y="0"/>
    </p:cViewPr>
  </p:notesTextViewPr>
  <p:sorterViewPr>
    <p:cViewPr>
      <p:scale>
        <a:sx n="200" d="100"/>
        <a:sy n="200" d="100"/>
      </p:scale>
      <p:origin x="0" y="-127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237207-1A83-49E3-A411-8BC9D498C840}" type="datetimeFigureOut">
              <a:rPr lang="zh-CN" altLang="en-US" smtClean="0"/>
              <a:t>2025/4/29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A909D7-2FEF-4905-BBEC-3085DE2A16DA}" type="slidenum">
              <a:rPr lang="zh-CN" altLang="en-US" smtClean="0"/>
              <a:t>‹#›</a:t>
            </a:fld>
            <a:endParaRPr lang="zh-CN" altLang="en-US"/>
          </a:p>
        </p:txBody>
      </p:sp>
    </p:spTree>
    <p:extLst>
      <p:ext uri="{BB962C8B-B14F-4D97-AF65-F5344CB8AC3E}">
        <p14:creationId xmlns:p14="http://schemas.microsoft.com/office/powerpoint/2010/main" val="993018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sz="1200" dirty="0"/>
              <a:t>Okay</a:t>
            </a:r>
            <a:r>
              <a:rPr kumimoji="1" lang="en-US" altLang="zh-CN" sz="1200"/>
              <a:t>, thanks </a:t>
            </a:r>
            <a:r>
              <a:rPr kumimoji="1" lang="en-US" altLang="zh-CN" sz="1200" dirty="0"/>
              <a:t>for the introduction</a:t>
            </a:r>
            <a:r>
              <a:rPr kumimoji="1" lang="en-US" altLang="zh-CN" sz="1200"/>
              <a:t>, and Hello</a:t>
            </a:r>
            <a:r>
              <a:rPr kumimoji="1" lang="en-US" altLang="zh-CN" sz="1200" dirty="0"/>
              <a:t>, everyone!</a:t>
            </a:r>
          </a:p>
          <a:p>
            <a:r>
              <a:rPr kumimoji="1" lang="en-US" altLang="zh-CN" sz="1200" dirty="0"/>
              <a:t>I’m Wei Liu and I’m here to share our experiences in understanding and addressing</a:t>
            </a:r>
            <a:r>
              <a:rPr kumimoji="1" lang="zh-CN" altLang="en-US" sz="1200" dirty="0"/>
              <a:t> </a:t>
            </a:r>
            <a:r>
              <a:rPr kumimoji="1" lang="en-US" altLang="zh-CN" sz="1200" dirty="0"/>
              <a:t>the scalability issues of RDMA-based container networks.</a:t>
            </a:r>
          </a:p>
          <a:p>
            <a:r>
              <a:rPr kumimoji="1" lang="en-US" altLang="zh-CN" sz="1200" dirty="0"/>
              <a:t>This is a joint work with Tsinghua University, Alibaba Cloud, University of Southern California, and UIUC.</a:t>
            </a:r>
          </a:p>
          <a:p>
            <a:endParaRPr kumimoji="1" lang="zh-CN" altLang="en-US" sz="1800" dirty="0"/>
          </a:p>
        </p:txBody>
      </p:sp>
      <p:sp>
        <p:nvSpPr>
          <p:cNvPr id="4" name="灯片编号占位符 3"/>
          <p:cNvSpPr>
            <a:spLocks noGrp="1"/>
          </p:cNvSpPr>
          <p:nvPr>
            <p:ph type="sldNum" sz="quarter" idx="5"/>
          </p:nvPr>
        </p:nvSpPr>
        <p:spPr/>
        <p:txBody>
          <a:bodyPr/>
          <a:lstStyle/>
          <a:p>
            <a:fld id="{FBA909D7-2FEF-4905-BBEC-3085DE2A16DA}" type="slidenum">
              <a:rPr lang="zh-CN" altLang="en-US" smtClean="0"/>
              <a:t>1</a:t>
            </a:fld>
            <a:endParaRPr lang="zh-CN" altLang="en-US"/>
          </a:p>
        </p:txBody>
      </p:sp>
    </p:spTree>
    <p:extLst>
      <p:ext uri="{BB962C8B-B14F-4D97-AF65-F5344CB8AC3E}">
        <p14:creationId xmlns:p14="http://schemas.microsoft.com/office/powerpoint/2010/main" val="1551708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60AF0-5521-837D-CD3A-C42154030FA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AEACE3B-4984-BCC8-EDF2-4EF6364B72D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99309101-3023-1E01-E44E-46E0C7AC0AB5}"/>
              </a:ext>
            </a:extLst>
          </p:cNvPr>
          <p:cNvSpPr>
            <a:spLocks noGrp="1"/>
          </p:cNvSpPr>
          <p:nvPr>
            <p:ph type="body" idx="1"/>
          </p:nvPr>
        </p:nvSpPr>
        <p:spPr/>
        <p:txBody>
          <a:bodyPr/>
          <a:lstStyle/>
          <a:p>
            <a:pPr algn="l"/>
            <a:r>
              <a:rPr lang="en-US" altLang="zh-CN" b="0" i="0" dirty="0">
                <a:solidFill>
                  <a:srgbClr val="333333"/>
                </a:solidFill>
                <a:effectLst/>
                <a:latin typeface="Open Sans" panose="020B0606030504020204" pitchFamily="34" charset="0"/>
              </a:rPr>
              <a:t>We also summarize the detailed failures per year of different RNIC models in production.</a:t>
            </a:r>
          </a:p>
          <a:p>
            <a:pPr algn="l"/>
            <a:r>
              <a:rPr lang="en-US" altLang="zh-CN" b="0" i="0" dirty="0">
                <a:solidFill>
                  <a:srgbClr val="333333"/>
                </a:solidFill>
                <a:effectLst/>
                <a:latin typeface="Open Sans" panose="020B0606030504020204" pitchFamily="34" charset="0"/>
              </a:rPr>
              <a:t>We notice newer RNICs present higher FPYs.</a:t>
            </a:r>
          </a:p>
          <a:p>
            <a:pPr algn="l"/>
            <a:r>
              <a:rPr lang="en-US" altLang="zh-CN" b="0" i="0" dirty="0">
                <a:solidFill>
                  <a:srgbClr val="333333"/>
                </a:solidFill>
                <a:effectLst/>
                <a:latin typeface="Open Sans" panose="020B0606030504020204" pitchFamily="34" charset="0"/>
              </a:rPr>
              <a:t>This can be attributed to two facts.</a:t>
            </a:r>
          </a:p>
          <a:p>
            <a:pPr>
              <a:buNone/>
            </a:pPr>
            <a:r>
              <a:rPr lang="en-US" altLang="zh-CN" b="0" i="0" dirty="0">
                <a:solidFill>
                  <a:srgbClr val="333333"/>
                </a:solidFill>
                <a:effectLst/>
                <a:latin typeface="Open Sans" panose="020B0606030504020204" pitchFamily="34" charset="0"/>
              </a:rPr>
              <a:t>First, </a:t>
            </a:r>
            <a:r>
              <a:rPr lang="en" altLang="zh-CN" i="0" dirty="0">
                <a:effectLst/>
                <a:latin typeface="Helvetica" pitchFamily="2" charset="0"/>
              </a:rPr>
              <a:t>newer RNICs have more data to be synchronized.</a:t>
            </a:r>
          </a:p>
          <a:p>
            <a:pPr>
              <a:buNone/>
            </a:pPr>
            <a:r>
              <a:rPr lang="en" altLang="zh-CN" i="0" dirty="0">
                <a:effectLst/>
                <a:latin typeface="Helvetica" pitchFamily="2" charset="0"/>
              </a:rPr>
              <a:t>And second, newer RNICs’ kernel drivers are more complex but not time-tested enough</a:t>
            </a:r>
          </a:p>
          <a:p>
            <a:pPr>
              <a:buNone/>
            </a:pPr>
            <a:endParaRPr lang="en" altLang="zh-CN" i="0" dirty="0">
              <a:effectLst/>
              <a:latin typeface="Helvetica" pitchFamily="2" charset="0"/>
            </a:endParaRPr>
          </a:p>
          <a:p>
            <a:pPr algn="l"/>
            <a:endParaRPr lang="en-US" altLang="zh-CN" b="0" i="0" dirty="0">
              <a:solidFill>
                <a:srgbClr val="333333"/>
              </a:solidFill>
              <a:effectLst/>
              <a:latin typeface="Open Sans" panose="020B0606030504020204" pitchFamily="34" charset="0"/>
            </a:endParaRPr>
          </a:p>
        </p:txBody>
      </p:sp>
      <p:sp>
        <p:nvSpPr>
          <p:cNvPr id="4" name="灯片编号占位符 3">
            <a:extLst>
              <a:ext uri="{FF2B5EF4-FFF2-40B4-BE49-F238E27FC236}">
                <a16:creationId xmlns:a16="http://schemas.microsoft.com/office/drawing/2014/main" id="{F7519E70-1A95-FBC9-3F69-9C574B7282D5}"/>
              </a:ext>
            </a:extLst>
          </p:cNvPr>
          <p:cNvSpPr>
            <a:spLocks noGrp="1"/>
          </p:cNvSpPr>
          <p:nvPr>
            <p:ph type="sldNum" sz="quarter" idx="5"/>
          </p:nvPr>
        </p:nvSpPr>
        <p:spPr/>
        <p:txBody>
          <a:bodyPr/>
          <a:lstStyle/>
          <a:p>
            <a:fld id="{FBA909D7-2FEF-4905-BBEC-3085DE2A16DA}" type="slidenum">
              <a:rPr lang="zh-CN" altLang="en-US" smtClean="0"/>
              <a:t>10</a:t>
            </a:fld>
            <a:endParaRPr lang="zh-CN" altLang="en-US"/>
          </a:p>
        </p:txBody>
      </p:sp>
    </p:spTree>
    <p:extLst>
      <p:ext uri="{BB962C8B-B14F-4D97-AF65-F5344CB8AC3E}">
        <p14:creationId xmlns:p14="http://schemas.microsoft.com/office/powerpoint/2010/main" val="4217266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92872-A3F5-866F-52A2-4BA192C7BBE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3FA0EC8-DF1E-E9EE-7BBE-69CBD1201E4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DE455B56-01E7-47A0-0D9A-1909AA829536}"/>
              </a:ext>
            </a:extLst>
          </p:cNvPr>
          <p:cNvSpPr>
            <a:spLocks noGrp="1"/>
          </p:cNvSpPr>
          <p:nvPr>
            <p:ph type="body" idx="1"/>
          </p:nvPr>
        </p:nvSpPr>
        <p:spPr/>
        <p:txBody>
          <a:bodyPr/>
          <a:lstStyle/>
          <a:p>
            <a:pPr algn="l"/>
            <a:r>
              <a:rPr lang="en-US" altLang="zh-CN" b="0" i="0" dirty="0">
                <a:solidFill>
                  <a:srgbClr val="333333"/>
                </a:solidFill>
                <a:effectLst/>
                <a:latin typeface="Open Sans" panose="020B0606030504020204" pitchFamily="34" charset="0"/>
              </a:rPr>
              <a:t>Here is another example of undesired RNIC performance.</a:t>
            </a:r>
          </a:p>
          <a:p>
            <a:pPr algn="l"/>
            <a:r>
              <a:rPr lang="en-US" altLang="zh-CN" b="0" i="0" dirty="0">
                <a:solidFill>
                  <a:srgbClr val="333333"/>
                </a:solidFill>
                <a:effectLst/>
                <a:latin typeface="Open Sans" panose="020B0606030504020204" pitchFamily="34" charset="0"/>
              </a:rPr>
              <a:t>We notice the over all end-to-end latency can increase after a specific flow is offloaded to the RNIC.</a:t>
            </a:r>
          </a:p>
        </p:txBody>
      </p:sp>
      <p:sp>
        <p:nvSpPr>
          <p:cNvPr id="4" name="灯片编号占位符 3">
            <a:extLst>
              <a:ext uri="{FF2B5EF4-FFF2-40B4-BE49-F238E27FC236}">
                <a16:creationId xmlns:a16="http://schemas.microsoft.com/office/drawing/2014/main" id="{A93EBC8D-E219-48FA-D698-3550CC6C36E3}"/>
              </a:ext>
            </a:extLst>
          </p:cNvPr>
          <p:cNvSpPr>
            <a:spLocks noGrp="1"/>
          </p:cNvSpPr>
          <p:nvPr>
            <p:ph type="sldNum" sz="quarter" idx="5"/>
          </p:nvPr>
        </p:nvSpPr>
        <p:spPr/>
        <p:txBody>
          <a:bodyPr/>
          <a:lstStyle/>
          <a:p>
            <a:fld id="{FBA909D7-2FEF-4905-BBEC-3085DE2A16DA}" type="slidenum">
              <a:rPr lang="zh-CN" altLang="en-US" smtClean="0"/>
              <a:t>11</a:t>
            </a:fld>
            <a:endParaRPr lang="zh-CN" altLang="en-US"/>
          </a:p>
        </p:txBody>
      </p:sp>
    </p:spTree>
    <p:extLst>
      <p:ext uri="{BB962C8B-B14F-4D97-AF65-F5344CB8AC3E}">
        <p14:creationId xmlns:p14="http://schemas.microsoft.com/office/powerpoint/2010/main" val="448462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FED02-89E1-8D2D-065A-F0E05F83849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1D65A5E-9FF2-96CA-4D66-231DB7460D16}"/>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9A80289D-2F3B-EDE4-BE7B-08E54B08A5EF}"/>
              </a:ext>
            </a:extLst>
          </p:cNvPr>
          <p:cNvSpPr>
            <a:spLocks noGrp="1"/>
          </p:cNvSpPr>
          <p:nvPr>
            <p:ph type="body" idx="1"/>
          </p:nvPr>
        </p:nvSpPr>
        <p:spPr/>
        <p:txBody>
          <a:bodyPr/>
          <a:lstStyle/>
          <a:p>
            <a:pPr algn="l"/>
            <a:r>
              <a:rPr lang="en-US" altLang="zh-CN" b="0" i="0" dirty="0">
                <a:solidFill>
                  <a:srgbClr val="333333"/>
                </a:solidFill>
                <a:effectLst/>
                <a:latin typeface="Open Sans" panose="020B0606030504020204" pitchFamily="34" charset="0"/>
              </a:rPr>
              <a:t>And even if the workload is reduced to a low level, the performance of the RNIC cannot recover from the past high workload.</a:t>
            </a:r>
          </a:p>
        </p:txBody>
      </p:sp>
      <p:sp>
        <p:nvSpPr>
          <p:cNvPr id="4" name="灯片编号占位符 3">
            <a:extLst>
              <a:ext uri="{FF2B5EF4-FFF2-40B4-BE49-F238E27FC236}">
                <a16:creationId xmlns:a16="http://schemas.microsoft.com/office/drawing/2014/main" id="{0BED4469-7E8D-C6D6-60B5-014F6F0310D3}"/>
              </a:ext>
            </a:extLst>
          </p:cNvPr>
          <p:cNvSpPr>
            <a:spLocks noGrp="1"/>
          </p:cNvSpPr>
          <p:nvPr>
            <p:ph type="sldNum" sz="quarter" idx="5"/>
          </p:nvPr>
        </p:nvSpPr>
        <p:spPr/>
        <p:txBody>
          <a:bodyPr/>
          <a:lstStyle/>
          <a:p>
            <a:fld id="{FBA909D7-2FEF-4905-BBEC-3085DE2A16DA}" type="slidenum">
              <a:rPr lang="zh-CN" altLang="en-US" smtClean="0"/>
              <a:t>12</a:t>
            </a:fld>
            <a:endParaRPr lang="zh-CN" altLang="en-US"/>
          </a:p>
        </p:txBody>
      </p:sp>
    </p:spTree>
    <p:extLst>
      <p:ext uri="{BB962C8B-B14F-4D97-AF65-F5344CB8AC3E}">
        <p14:creationId xmlns:p14="http://schemas.microsoft.com/office/powerpoint/2010/main" val="380621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3344F-F30B-5751-A146-6A98BE805E4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D578760-AC42-35D0-DC51-0B509211EB5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43311BA6-196B-84F7-AAC9-8C6DAF4BEEA1}"/>
              </a:ext>
            </a:extLst>
          </p:cNvPr>
          <p:cNvSpPr>
            <a:spLocks noGrp="1"/>
          </p:cNvSpPr>
          <p:nvPr>
            <p:ph type="body" idx="1"/>
          </p:nvPr>
        </p:nvSpPr>
        <p:spPr/>
        <p:txBody>
          <a:bodyPr/>
          <a:lstStyle/>
          <a:p>
            <a:pPr algn="l"/>
            <a:r>
              <a:rPr lang="en-US" altLang="zh-CN" b="0" i="0" dirty="0">
                <a:solidFill>
                  <a:srgbClr val="333333"/>
                </a:solidFill>
                <a:effectLst/>
                <a:latin typeface="Open Sans" panose="020B0606030504020204" pitchFamily="34" charset="0"/>
              </a:rPr>
              <a:t>So, given the above unexpected performance of commodity RNICs, as a container service provider, we wish to understand why these issues happen and if we can take active measures to fix or avoid them.</a:t>
            </a:r>
          </a:p>
          <a:p>
            <a:pPr algn="l"/>
            <a:r>
              <a:rPr lang="en-US" altLang="zh-CN" b="0" i="0" dirty="0">
                <a:solidFill>
                  <a:srgbClr val="333333"/>
                </a:solidFill>
                <a:effectLst/>
                <a:latin typeface="Open Sans" panose="020B0606030504020204" pitchFamily="34" charset="0"/>
              </a:rPr>
              <a:t>However, this is not easy for container service providers like us in practice.</a:t>
            </a:r>
          </a:p>
          <a:p>
            <a:pPr algn="l"/>
            <a:r>
              <a:rPr lang="en-US" altLang="zh-CN" b="0" i="0" dirty="0">
                <a:solidFill>
                  <a:srgbClr val="333333"/>
                </a:solidFill>
                <a:effectLst/>
                <a:latin typeface="Open Sans" panose="020B0606030504020204" pitchFamily="34" charset="0"/>
              </a:rPr>
              <a:t>First, commodity RNIC is a black box.</a:t>
            </a:r>
          </a:p>
          <a:p>
            <a:pPr algn="l"/>
            <a:r>
              <a:rPr lang="en-US" altLang="zh-CN" b="0" i="0" dirty="0">
                <a:solidFill>
                  <a:srgbClr val="333333"/>
                </a:solidFill>
                <a:effectLst/>
                <a:latin typeface="Open Sans" panose="020B0606030504020204" pitchFamily="34" charset="0"/>
              </a:rPr>
              <a:t>We have very limited visibilities into their internal implementations, and their micro behaviors are not recorded in their official datasheets.</a:t>
            </a:r>
          </a:p>
          <a:p>
            <a:pPr algn="l"/>
            <a:r>
              <a:rPr lang="en-US" altLang="zh-CN" b="0" i="0" dirty="0">
                <a:solidFill>
                  <a:srgbClr val="333333"/>
                </a:solidFill>
                <a:effectLst/>
                <a:latin typeface="Open Sans" panose="020B0606030504020204" pitchFamily="34" charset="0"/>
              </a:rPr>
              <a:t>Second, although we can resort to RNIC vendors for some kinds of help, it is still difficult for them to reproduce our encountered issues since we cannot share real-world workloads to them due to the security and privacy reasons,</a:t>
            </a:r>
          </a:p>
          <a:p>
            <a:pPr algn="l"/>
            <a:r>
              <a:rPr lang="en-US" altLang="zh-CN" b="0" i="0" dirty="0">
                <a:solidFill>
                  <a:srgbClr val="333333"/>
                </a:solidFill>
                <a:effectLst/>
                <a:latin typeface="Open Sans" panose="020B0606030504020204" pitchFamily="34" charset="0"/>
              </a:rPr>
              <a:t>While our production workloads push the RNICs to the extreme.</a:t>
            </a:r>
          </a:p>
        </p:txBody>
      </p:sp>
      <p:sp>
        <p:nvSpPr>
          <p:cNvPr id="4" name="灯片编号占位符 3">
            <a:extLst>
              <a:ext uri="{FF2B5EF4-FFF2-40B4-BE49-F238E27FC236}">
                <a16:creationId xmlns:a16="http://schemas.microsoft.com/office/drawing/2014/main" id="{6901F1CE-B990-2B84-AB02-6E37A67AE233}"/>
              </a:ext>
            </a:extLst>
          </p:cNvPr>
          <p:cNvSpPr>
            <a:spLocks noGrp="1"/>
          </p:cNvSpPr>
          <p:nvPr>
            <p:ph type="sldNum" sz="quarter" idx="5"/>
          </p:nvPr>
        </p:nvSpPr>
        <p:spPr/>
        <p:txBody>
          <a:bodyPr/>
          <a:lstStyle/>
          <a:p>
            <a:fld id="{FBA909D7-2FEF-4905-BBEC-3085DE2A16DA}" type="slidenum">
              <a:rPr lang="zh-CN" altLang="en-US" smtClean="0"/>
              <a:t>13</a:t>
            </a:fld>
            <a:endParaRPr lang="zh-CN" altLang="en-US"/>
          </a:p>
        </p:txBody>
      </p:sp>
    </p:spTree>
    <p:extLst>
      <p:ext uri="{BB962C8B-B14F-4D97-AF65-F5344CB8AC3E}">
        <p14:creationId xmlns:p14="http://schemas.microsoft.com/office/powerpoint/2010/main" val="996733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5D787-3158-A3D0-D4E5-26937976940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3C7F6D0-8061-6673-E1C8-06DA5814FA77}"/>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410C7693-6082-6D5D-0B20-4A43E81E4A00}"/>
              </a:ext>
            </a:extLst>
          </p:cNvPr>
          <p:cNvSpPr>
            <a:spLocks noGrp="1"/>
          </p:cNvSpPr>
          <p:nvPr>
            <p:ph type="body" idx="1"/>
          </p:nvPr>
        </p:nvSpPr>
        <p:spPr/>
        <p:txBody>
          <a:bodyPr/>
          <a:lstStyle/>
          <a:p>
            <a:pPr algn="l"/>
            <a:r>
              <a:rPr lang="en-US" altLang="zh-CN" b="0" i="0" dirty="0">
                <a:solidFill>
                  <a:srgbClr val="333333"/>
                </a:solidFill>
                <a:effectLst/>
                <a:latin typeface="Open Sans" panose="020B0606030504020204" pitchFamily="34" charset="0"/>
              </a:rPr>
              <a:t>To address the above dilemma, we present </a:t>
            </a:r>
            <a:r>
              <a:rPr lang="en-US" altLang="zh-CN" b="0" i="0" dirty="0" err="1">
                <a:solidFill>
                  <a:srgbClr val="333333"/>
                </a:solidFill>
                <a:effectLst/>
                <a:latin typeface="Open Sans" panose="020B0606030504020204" pitchFamily="34" charset="0"/>
              </a:rPr>
              <a:t>ScalaCN</a:t>
            </a:r>
            <a:r>
              <a:rPr lang="en-US" altLang="zh-CN" b="0" i="0" dirty="0">
                <a:solidFill>
                  <a:srgbClr val="333333"/>
                </a:solidFill>
                <a:effectLst/>
                <a:latin typeface="Open Sans" panose="020B0606030504020204" pitchFamily="34" charset="0"/>
              </a:rPr>
              <a:t>, an RNIC performance testing and modeling tool for container service providers.</a:t>
            </a:r>
          </a:p>
          <a:p>
            <a:pPr algn="l"/>
            <a:r>
              <a:rPr lang="en-US" altLang="zh-CN" b="0" i="0" dirty="0">
                <a:solidFill>
                  <a:srgbClr val="333333"/>
                </a:solidFill>
                <a:effectLst/>
                <a:latin typeface="Open Sans" panose="020B0606030504020204" pitchFamily="34" charset="0"/>
              </a:rPr>
              <a:t>Our key idea is to infer the architecture and performance model of the </a:t>
            </a:r>
            <a:r>
              <a:rPr lang="en-US" altLang="zh-CN" b="0" i="0" dirty="0" err="1">
                <a:solidFill>
                  <a:srgbClr val="333333"/>
                </a:solidFill>
                <a:effectLst/>
                <a:latin typeface="Open Sans" panose="020B0606030504020204" pitchFamily="34" charset="0"/>
              </a:rPr>
              <a:t>blackbox</a:t>
            </a:r>
            <a:r>
              <a:rPr lang="en-US" altLang="zh-CN" b="0" i="0" dirty="0">
                <a:solidFill>
                  <a:srgbClr val="333333"/>
                </a:solidFill>
                <a:effectLst/>
                <a:latin typeface="Open Sans" panose="020B0606030504020204" pitchFamily="34" charset="0"/>
              </a:rPr>
              <a:t> RNICs.</a:t>
            </a:r>
          </a:p>
          <a:p>
            <a:pPr algn="l"/>
            <a:r>
              <a:rPr lang="en-US" altLang="zh-CN" b="0" i="0" dirty="0">
                <a:solidFill>
                  <a:srgbClr val="333333"/>
                </a:solidFill>
                <a:effectLst/>
                <a:latin typeface="Open Sans" panose="020B0606030504020204" pitchFamily="34" charset="0"/>
              </a:rPr>
              <a:t>Our key insight is that today’s RNICs in an RCN provide</a:t>
            </a:r>
          </a:p>
          <a:p>
            <a:pPr algn="l"/>
            <a:r>
              <a:rPr lang="en-US" altLang="zh-CN" b="0" i="0" dirty="0">
                <a:solidFill>
                  <a:srgbClr val="333333"/>
                </a:solidFill>
                <a:effectLst/>
                <a:latin typeface="Open Sans" panose="020B0606030504020204" pitchFamily="34" charset="0"/>
              </a:rPr>
              <a:t>RDMA verb and </a:t>
            </a:r>
            <a:r>
              <a:rPr lang="en-US" altLang="zh-CN" b="0" i="0" dirty="0" err="1">
                <a:solidFill>
                  <a:srgbClr val="333333"/>
                </a:solidFill>
                <a:effectLst/>
                <a:latin typeface="Open Sans" panose="020B0606030504020204" pitchFamily="34" charset="0"/>
              </a:rPr>
              <a:t>eSwitch</a:t>
            </a:r>
            <a:r>
              <a:rPr lang="en-US" altLang="zh-CN" b="0" i="0" dirty="0">
                <a:solidFill>
                  <a:srgbClr val="333333"/>
                </a:solidFill>
                <a:effectLst/>
                <a:latin typeface="Open Sans" panose="020B0606030504020204" pitchFamily="34" charset="0"/>
              </a:rPr>
              <a:t> interfaces for bypassing software packet processing, so as to efficiently forward packets among containers in the same host or across different hosts.</a:t>
            </a:r>
          </a:p>
          <a:p>
            <a:pPr algn="l"/>
            <a:endParaRPr lang="en-US" altLang="zh-CN" b="0" i="0" dirty="0">
              <a:solidFill>
                <a:srgbClr val="333333"/>
              </a:solidFill>
              <a:effectLst/>
              <a:latin typeface="Open Sans" panose="020B0606030504020204" pitchFamily="34" charset="0"/>
            </a:endParaRPr>
          </a:p>
          <a:p>
            <a:pPr algn="l"/>
            <a:r>
              <a:rPr lang="en-US" altLang="zh-CN" b="0" i="0" dirty="0">
                <a:solidFill>
                  <a:srgbClr val="333333"/>
                </a:solidFill>
                <a:effectLst/>
                <a:latin typeface="Open Sans" panose="020B0606030504020204" pitchFamily="34" charset="0"/>
              </a:rPr>
              <a:t>In other words, our method uses RNICs’ common abstractions for performance testing and modeling.</a:t>
            </a:r>
          </a:p>
          <a:p>
            <a:pPr algn="l"/>
            <a:r>
              <a:rPr lang="en-US" altLang="zh-CN" b="0" i="0" dirty="0">
                <a:solidFill>
                  <a:srgbClr val="333333"/>
                </a:solidFill>
                <a:effectLst/>
                <a:latin typeface="Open Sans" panose="020B0606030504020204" pitchFamily="34" charset="0"/>
              </a:rPr>
              <a:t>It fundamentally differs from existing </a:t>
            </a:r>
            <a:r>
              <a:rPr lang="en-US" altLang="zh-CN" b="0" i="0" dirty="0" err="1">
                <a:solidFill>
                  <a:srgbClr val="333333"/>
                </a:solidFill>
                <a:effectLst/>
                <a:latin typeface="Open Sans" panose="020B0606030504020204" pitchFamily="34" charset="0"/>
              </a:rPr>
              <a:t>blackbox</a:t>
            </a:r>
            <a:r>
              <a:rPr lang="en-US" altLang="zh-CN" b="0" i="0" dirty="0">
                <a:solidFill>
                  <a:srgbClr val="333333"/>
                </a:solidFill>
                <a:effectLst/>
                <a:latin typeface="Open Sans" panose="020B0606030504020204" pitchFamily="34" charset="0"/>
              </a:rPr>
              <a:t> testing or white box analysis, as we take advantage of our domain knowledge, which is more like a </a:t>
            </a:r>
            <a:r>
              <a:rPr lang="en-US" altLang="zh-CN" b="0" i="0" dirty="0" err="1">
                <a:solidFill>
                  <a:srgbClr val="333333"/>
                </a:solidFill>
                <a:effectLst/>
                <a:latin typeface="Open Sans" panose="020B0606030504020204" pitchFamily="34" charset="0"/>
              </a:rPr>
              <a:t>greybox</a:t>
            </a:r>
            <a:r>
              <a:rPr lang="en-US" altLang="zh-CN" b="0" i="0" dirty="0">
                <a:solidFill>
                  <a:srgbClr val="333333"/>
                </a:solidFill>
                <a:effectLst/>
                <a:latin typeface="Open Sans" panose="020B0606030504020204" pitchFamily="34" charset="0"/>
              </a:rPr>
              <a:t> approach.</a:t>
            </a:r>
          </a:p>
        </p:txBody>
      </p:sp>
      <p:sp>
        <p:nvSpPr>
          <p:cNvPr id="4" name="灯片编号占位符 3">
            <a:extLst>
              <a:ext uri="{FF2B5EF4-FFF2-40B4-BE49-F238E27FC236}">
                <a16:creationId xmlns:a16="http://schemas.microsoft.com/office/drawing/2014/main" id="{1FEF6E4B-6B69-E843-AEF4-7C29F0A80A19}"/>
              </a:ext>
            </a:extLst>
          </p:cNvPr>
          <p:cNvSpPr>
            <a:spLocks noGrp="1"/>
          </p:cNvSpPr>
          <p:nvPr>
            <p:ph type="sldNum" sz="quarter" idx="5"/>
          </p:nvPr>
        </p:nvSpPr>
        <p:spPr/>
        <p:txBody>
          <a:bodyPr/>
          <a:lstStyle/>
          <a:p>
            <a:fld id="{FBA909D7-2FEF-4905-BBEC-3085DE2A16DA}" type="slidenum">
              <a:rPr lang="zh-CN" altLang="en-US" smtClean="0"/>
              <a:t>14</a:t>
            </a:fld>
            <a:endParaRPr lang="zh-CN" altLang="en-US"/>
          </a:p>
        </p:txBody>
      </p:sp>
    </p:spTree>
    <p:extLst>
      <p:ext uri="{BB962C8B-B14F-4D97-AF65-F5344CB8AC3E}">
        <p14:creationId xmlns:p14="http://schemas.microsoft.com/office/powerpoint/2010/main" val="182663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7287B-5A4E-7EC9-B38C-0081E1E4E8F7}"/>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A6D0580-7979-4819-03AD-FA79991E51FE}"/>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07BDFDD2-D7A6-F699-57F6-928D12665CA9}"/>
              </a:ext>
            </a:extLst>
          </p:cNvPr>
          <p:cNvSpPr>
            <a:spLocks noGrp="1"/>
          </p:cNvSpPr>
          <p:nvPr>
            <p:ph type="body" idx="1"/>
          </p:nvPr>
        </p:nvSpPr>
        <p:spPr/>
        <p:txBody>
          <a:bodyPr/>
          <a:lstStyle/>
          <a:p>
            <a:pPr algn="l"/>
            <a:r>
              <a:rPr lang="en-US" altLang="zh-CN" b="0" i="0" dirty="0">
                <a:solidFill>
                  <a:srgbClr val="333333"/>
                </a:solidFill>
                <a:effectLst/>
                <a:latin typeface="Open Sans" panose="020B0606030504020204" pitchFamily="34" charset="0"/>
              </a:rPr>
              <a:t>Here is how we conduct the testing.</a:t>
            </a:r>
          </a:p>
          <a:p>
            <a:pPr algn="l"/>
            <a:r>
              <a:rPr lang="en-US" altLang="zh-CN" b="0" i="0" dirty="0">
                <a:solidFill>
                  <a:srgbClr val="333333"/>
                </a:solidFill>
                <a:effectLst/>
                <a:latin typeface="Open Sans" panose="020B0606030504020204" pitchFamily="34" charset="0"/>
              </a:rPr>
              <a:t>We first build different testing dimensions for each RNIC.</a:t>
            </a:r>
          </a:p>
          <a:p>
            <a:pPr algn="l"/>
            <a:r>
              <a:rPr lang="en-US" altLang="zh-CN" b="0" i="0" dirty="0">
                <a:solidFill>
                  <a:srgbClr val="333333"/>
                </a:solidFill>
                <a:effectLst/>
                <a:latin typeface="Open Sans" panose="020B0606030504020204" pitchFamily="34" charset="0"/>
              </a:rPr>
              <a:t>For RDMA verbs, we configure the different RDMA hardware resource like QPs and CQs.</a:t>
            </a:r>
          </a:p>
          <a:p>
            <a:pPr algn="l"/>
            <a:r>
              <a:rPr lang="en-US" altLang="zh-CN" b="0" i="0" dirty="0">
                <a:solidFill>
                  <a:srgbClr val="333333"/>
                </a:solidFill>
                <a:effectLst/>
                <a:latin typeface="Open Sans" panose="020B0606030504020204" pitchFamily="34" charset="0"/>
              </a:rPr>
              <a:t>For the </a:t>
            </a:r>
            <a:r>
              <a:rPr lang="en-US" altLang="zh-CN" b="0" i="0" dirty="0" err="1">
                <a:solidFill>
                  <a:srgbClr val="333333"/>
                </a:solidFill>
                <a:effectLst/>
                <a:latin typeface="Open Sans" panose="020B0606030504020204" pitchFamily="34" charset="0"/>
              </a:rPr>
              <a:t>eSwitch</a:t>
            </a:r>
            <a:r>
              <a:rPr lang="en-US" altLang="zh-CN" b="0" i="0" dirty="0">
                <a:solidFill>
                  <a:srgbClr val="333333"/>
                </a:solidFill>
                <a:effectLst/>
                <a:latin typeface="Open Sans" panose="020B0606030504020204" pitchFamily="34" charset="0"/>
              </a:rPr>
              <a:t> interface, it is actually a bunch of flow tables that work in a match-action manner.</a:t>
            </a:r>
          </a:p>
          <a:p>
            <a:pPr algn="l"/>
            <a:r>
              <a:rPr lang="en-US" altLang="zh-CN" b="0" i="0" dirty="0">
                <a:solidFill>
                  <a:srgbClr val="333333"/>
                </a:solidFill>
                <a:effectLst/>
                <a:latin typeface="Open Sans" panose="020B0606030504020204" pitchFamily="34" charset="0"/>
              </a:rPr>
              <a:t>In fact, this has become the de fact standard in an RCN for packet switching.</a:t>
            </a:r>
          </a:p>
          <a:p>
            <a:pPr algn="l"/>
            <a:endParaRPr lang="en-US" altLang="zh-CN" b="0" i="0" dirty="0">
              <a:solidFill>
                <a:srgbClr val="333333"/>
              </a:solidFill>
              <a:effectLst/>
              <a:latin typeface="Open Sans" panose="020B0606030504020204" pitchFamily="34" charset="0"/>
            </a:endParaRPr>
          </a:p>
          <a:p>
            <a:pPr algn="l"/>
            <a:r>
              <a:rPr lang="en-US" altLang="zh-CN" b="0" i="0" dirty="0">
                <a:solidFill>
                  <a:srgbClr val="333333"/>
                </a:solidFill>
                <a:effectLst/>
                <a:latin typeface="Open Sans" panose="020B0606030504020204" pitchFamily="34" charset="0"/>
              </a:rPr>
              <a:t>So, as you can see, when an RCN packet goes from the container into the RNIC, it will first be queued and dequeued for buffering, and then the RNIC queries the offloaded flow tables for packet matching, virtualization, and forwarding.</a:t>
            </a:r>
          </a:p>
          <a:p>
            <a:pPr algn="l"/>
            <a:endParaRPr lang="en-US" altLang="zh-CN" b="0" i="0" dirty="0">
              <a:solidFill>
                <a:srgbClr val="333333"/>
              </a:solidFill>
              <a:effectLst/>
              <a:latin typeface="Open Sans" panose="020B0606030504020204" pitchFamily="34" charset="0"/>
            </a:endParaRPr>
          </a:p>
          <a:p>
            <a:pPr algn="l"/>
            <a:r>
              <a:rPr lang="en-US" altLang="zh-CN" b="0" i="0" dirty="0">
                <a:solidFill>
                  <a:srgbClr val="333333"/>
                </a:solidFill>
                <a:effectLst/>
                <a:latin typeface="Open Sans" panose="020B0606030504020204" pitchFamily="34" charset="0"/>
              </a:rPr>
              <a:t>We then change one input workload dimension, for example, the number of QPs and the number of flow table entries, while controlling the other dimensions unchanged, so as to test which input workload dimension contributes to the possible performance degradations.</a:t>
            </a:r>
          </a:p>
        </p:txBody>
      </p:sp>
      <p:sp>
        <p:nvSpPr>
          <p:cNvPr id="4" name="灯片编号占位符 3">
            <a:extLst>
              <a:ext uri="{FF2B5EF4-FFF2-40B4-BE49-F238E27FC236}">
                <a16:creationId xmlns:a16="http://schemas.microsoft.com/office/drawing/2014/main" id="{49FD2943-8C9E-0ECF-0A97-ABBE56853CF6}"/>
              </a:ext>
            </a:extLst>
          </p:cNvPr>
          <p:cNvSpPr>
            <a:spLocks noGrp="1"/>
          </p:cNvSpPr>
          <p:nvPr>
            <p:ph type="sldNum" sz="quarter" idx="5"/>
          </p:nvPr>
        </p:nvSpPr>
        <p:spPr/>
        <p:txBody>
          <a:bodyPr/>
          <a:lstStyle/>
          <a:p>
            <a:fld id="{FBA909D7-2FEF-4905-BBEC-3085DE2A16DA}" type="slidenum">
              <a:rPr lang="zh-CN" altLang="en-US" smtClean="0"/>
              <a:t>15</a:t>
            </a:fld>
            <a:endParaRPr lang="zh-CN" altLang="en-US"/>
          </a:p>
        </p:txBody>
      </p:sp>
    </p:spTree>
    <p:extLst>
      <p:ext uri="{BB962C8B-B14F-4D97-AF65-F5344CB8AC3E}">
        <p14:creationId xmlns:p14="http://schemas.microsoft.com/office/powerpoint/2010/main" val="3176833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C5A57-ABB0-0728-FF2C-1C9D21A2B09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9C8D8EF-AEF2-9EA4-C0EB-B89E744825A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70A1452A-114A-717F-D61F-88E7442E7137}"/>
              </a:ext>
            </a:extLst>
          </p:cNvPr>
          <p:cNvSpPr>
            <a:spLocks noGrp="1"/>
          </p:cNvSpPr>
          <p:nvPr>
            <p:ph type="body" idx="1"/>
          </p:nvPr>
        </p:nvSpPr>
        <p:spPr/>
        <p:txBody>
          <a:bodyPr/>
          <a:lstStyle/>
          <a:p>
            <a:pPr algn="l"/>
            <a:r>
              <a:rPr lang="en-US" altLang="zh-CN" b="0" i="0" dirty="0">
                <a:solidFill>
                  <a:srgbClr val="333333"/>
                </a:solidFill>
                <a:effectLst/>
                <a:latin typeface="Open Sans" panose="020B0606030504020204" pitchFamily="34" charset="0"/>
              </a:rPr>
              <a:t>However, we face a key challenge that today’s RNICs are highly configurable.</a:t>
            </a:r>
          </a:p>
          <a:p>
            <a:pPr algn="l"/>
            <a:r>
              <a:rPr lang="en-US" altLang="zh-CN" b="0" i="0" dirty="0">
                <a:solidFill>
                  <a:srgbClr val="333333"/>
                </a:solidFill>
                <a:effectLst/>
                <a:latin typeface="Open Sans" panose="020B0606030504020204" pitchFamily="34" charset="0"/>
              </a:rPr>
              <a:t>For example, the NVIDIA </a:t>
            </a:r>
            <a:r>
              <a:rPr lang="en-US" altLang="zh-CN" b="0" i="0" dirty="0" err="1">
                <a:solidFill>
                  <a:srgbClr val="333333"/>
                </a:solidFill>
                <a:effectLst/>
                <a:latin typeface="Open Sans" panose="020B0606030504020204" pitchFamily="34" charset="0"/>
              </a:rPr>
              <a:t>ConnectX</a:t>
            </a:r>
            <a:r>
              <a:rPr lang="en-US" altLang="zh-CN" b="0" i="0" dirty="0">
                <a:solidFill>
                  <a:srgbClr val="333333"/>
                </a:solidFill>
                <a:effectLst/>
                <a:latin typeface="Open Sans" panose="020B0606030504020204" pitchFamily="34" charset="0"/>
              </a:rPr>
              <a:t> series RNICs has at least 192 bits for packet matching in flow tables.</a:t>
            </a:r>
          </a:p>
          <a:p>
            <a:pPr algn="l"/>
            <a:r>
              <a:rPr lang="en-US" altLang="zh-CN" b="0" i="0" dirty="0">
                <a:solidFill>
                  <a:srgbClr val="333333"/>
                </a:solidFill>
                <a:effectLst/>
                <a:latin typeface="Open Sans" panose="020B0606030504020204" pitchFamily="34" charset="0"/>
              </a:rPr>
              <a:t>Each of these mask bits can be configured individually.</a:t>
            </a:r>
          </a:p>
          <a:p>
            <a:pPr algn="l"/>
            <a:r>
              <a:rPr lang="en-US" altLang="zh-CN" b="0" i="0" dirty="0">
                <a:solidFill>
                  <a:srgbClr val="333333"/>
                </a:solidFill>
                <a:effectLst/>
                <a:latin typeface="Open Sans" panose="020B0606030504020204" pitchFamily="34" charset="0"/>
              </a:rPr>
              <a:t>Also, the number of QP, CQ, and WQ combinations further adds to the exponential testing space.</a:t>
            </a:r>
          </a:p>
        </p:txBody>
      </p:sp>
      <p:sp>
        <p:nvSpPr>
          <p:cNvPr id="4" name="灯片编号占位符 3">
            <a:extLst>
              <a:ext uri="{FF2B5EF4-FFF2-40B4-BE49-F238E27FC236}">
                <a16:creationId xmlns:a16="http://schemas.microsoft.com/office/drawing/2014/main" id="{56BE7BDC-7A3D-ED29-88B5-8771AE97BE4D}"/>
              </a:ext>
            </a:extLst>
          </p:cNvPr>
          <p:cNvSpPr>
            <a:spLocks noGrp="1"/>
          </p:cNvSpPr>
          <p:nvPr>
            <p:ph type="sldNum" sz="quarter" idx="5"/>
          </p:nvPr>
        </p:nvSpPr>
        <p:spPr/>
        <p:txBody>
          <a:bodyPr/>
          <a:lstStyle/>
          <a:p>
            <a:fld id="{FBA909D7-2FEF-4905-BBEC-3085DE2A16DA}" type="slidenum">
              <a:rPr lang="zh-CN" altLang="en-US" smtClean="0"/>
              <a:t>16</a:t>
            </a:fld>
            <a:endParaRPr lang="zh-CN" altLang="en-US"/>
          </a:p>
        </p:txBody>
      </p:sp>
    </p:spTree>
    <p:extLst>
      <p:ext uri="{BB962C8B-B14F-4D97-AF65-F5344CB8AC3E}">
        <p14:creationId xmlns:p14="http://schemas.microsoft.com/office/powerpoint/2010/main" val="1206166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398CA-91D1-98F2-6A18-BFC83C0F83C2}"/>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A536C8F4-D3FB-4C5F-B6EA-8EB519778F7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2A13079-2533-7B90-0EC5-8F9C0A14018C}"/>
              </a:ext>
            </a:extLst>
          </p:cNvPr>
          <p:cNvSpPr>
            <a:spLocks noGrp="1"/>
          </p:cNvSpPr>
          <p:nvPr>
            <p:ph type="body" idx="1"/>
          </p:nvPr>
        </p:nvSpPr>
        <p:spPr/>
        <p:txBody>
          <a:bodyPr/>
          <a:lstStyle/>
          <a:p>
            <a:pPr algn="l"/>
            <a:r>
              <a:rPr lang="en-US" altLang="zh-CN" b="0" i="0" dirty="0">
                <a:solidFill>
                  <a:srgbClr val="333333"/>
                </a:solidFill>
                <a:effectLst/>
                <a:latin typeface="Open Sans" panose="020B0606030504020204" pitchFamily="34" charset="0"/>
              </a:rPr>
              <a:t>To address this challenge, we propose combinatorial causal testing.</a:t>
            </a:r>
          </a:p>
          <a:p>
            <a:pPr algn="l"/>
            <a:r>
              <a:rPr lang="en-US" altLang="zh-CN" b="0" i="0" dirty="0">
                <a:solidFill>
                  <a:srgbClr val="333333"/>
                </a:solidFill>
                <a:effectLst/>
                <a:latin typeface="Open Sans" panose="020B0606030504020204" pitchFamily="34" charset="0"/>
              </a:rPr>
              <a:t>Our key idea is to leverage the input dependencies to filter out the combinations that lead to packet loops or unreachability.</a:t>
            </a:r>
          </a:p>
          <a:p>
            <a:pPr algn="l"/>
            <a:r>
              <a:rPr lang="en-US" altLang="zh-CN" b="0" i="0" dirty="0">
                <a:solidFill>
                  <a:srgbClr val="333333"/>
                </a:solidFill>
                <a:effectLst/>
                <a:latin typeface="Open Sans" panose="020B0606030504020204" pitchFamily="34" charset="0"/>
              </a:rPr>
              <a:t>In this figure packet A can be correctly delivered to the destinations, while packet B goes into forwarding loops and packet C goes to an unreachable destinations.</a:t>
            </a:r>
          </a:p>
          <a:p>
            <a:pPr algn="l"/>
            <a:r>
              <a:rPr lang="en-US" altLang="zh-CN" b="0" i="0" dirty="0">
                <a:solidFill>
                  <a:srgbClr val="333333"/>
                </a:solidFill>
                <a:effectLst/>
                <a:latin typeface="Open Sans" panose="020B0606030504020204" pitchFamily="34" charset="0"/>
              </a:rPr>
              <a:t>In this way of optimization, we can speed up the testing by 60 times.</a:t>
            </a:r>
          </a:p>
        </p:txBody>
      </p:sp>
      <p:sp>
        <p:nvSpPr>
          <p:cNvPr id="4" name="灯片编号占位符 3">
            <a:extLst>
              <a:ext uri="{FF2B5EF4-FFF2-40B4-BE49-F238E27FC236}">
                <a16:creationId xmlns:a16="http://schemas.microsoft.com/office/drawing/2014/main" id="{B2DA2071-8C2B-F508-E72B-4FDAA6E33BD6}"/>
              </a:ext>
            </a:extLst>
          </p:cNvPr>
          <p:cNvSpPr>
            <a:spLocks noGrp="1"/>
          </p:cNvSpPr>
          <p:nvPr>
            <p:ph type="sldNum" sz="quarter" idx="5"/>
          </p:nvPr>
        </p:nvSpPr>
        <p:spPr/>
        <p:txBody>
          <a:bodyPr/>
          <a:lstStyle/>
          <a:p>
            <a:fld id="{FBA909D7-2FEF-4905-BBEC-3085DE2A16DA}" type="slidenum">
              <a:rPr lang="zh-CN" altLang="en-US" smtClean="0"/>
              <a:t>17</a:t>
            </a:fld>
            <a:endParaRPr lang="zh-CN" altLang="en-US"/>
          </a:p>
        </p:txBody>
      </p:sp>
    </p:spTree>
    <p:extLst>
      <p:ext uri="{BB962C8B-B14F-4D97-AF65-F5344CB8AC3E}">
        <p14:creationId xmlns:p14="http://schemas.microsoft.com/office/powerpoint/2010/main" val="27800198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9BF35-B05C-C4DC-DC38-10ED752CFB7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F703DE2-5F26-C14E-CDE0-432C08970DE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8FD6DB9E-FC4A-6F9A-BF8F-C3F7688E9C24}"/>
              </a:ext>
            </a:extLst>
          </p:cNvPr>
          <p:cNvSpPr>
            <a:spLocks noGrp="1"/>
          </p:cNvSpPr>
          <p:nvPr>
            <p:ph type="body" idx="1"/>
          </p:nvPr>
        </p:nvSpPr>
        <p:spPr/>
        <p:txBody>
          <a:bodyPr/>
          <a:lstStyle/>
          <a:p>
            <a:pPr algn="l"/>
            <a:r>
              <a:rPr lang="en-US" altLang="zh-CN" b="0" i="0" dirty="0">
                <a:solidFill>
                  <a:srgbClr val="333333"/>
                </a:solidFill>
                <a:effectLst/>
                <a:latin typeface="Open Sans" panose="020B0606030504020204" pitchFamily="34" charset="0"/>
              </a:rPr>
              <a:t>Through the above testing, we can refine the critical path of packet processing inside an RNIC, by building the causal relations between the input configuration changes and the actual performance.</a:t>
            </a:r>
          </a:p>
          <a:p>
            <a:pPr algn="l"/>
            <a:r>
              <a:rPr lang="en-US" altLang="zh-CN" b="0" i="0" dirty="0">
                <a:solidFill>
                  <a:srgbClr val="333333"/>
                </a:solidFill>
                <a:effectLst/>
                <a:latin typeface="Open Sans" panose="020B0606030504020204" pitchFamily="34" charset="0"/>
              </a:rPr>
              <a:t>In particular, we find that for the NVDIA </a:t>
            </a:r>
            <a:r>
              <a:rPr lang="en-US" altLang="zh-CN" b="0" i="0" dirty="0" err="1">
                <a:solidFill>
                  <a:srgbClr val="333333"/>
                </a:solidFill>
                <a:effectLst/>
                <a:latin typeface="Open Sans" panose="020B0606030504020204" pitchFamily="34" charset="0"/>
              </a:rPr>
              <a:t>ConnectX</a:t>
            </a:r>
            <a:r>
              <a:rPr lang="en-US" altLang="zh-CN" b="0" i="0" dirty="0">
                <a:solidFill>
                  <a:srgbClr val="333333"/>
                </a:solidFill>
                <a:effectLst/>
                <a:latin typeface="Open Sans" panose="020B0606030504020204" pitchFamily="34" charset="0"/>
              </a:rPr>
              <a:t> series, the number of matching mask queries in flow tables can significantly affect the scalability of the RCN.</a:t>
            </a:r>
          </a:p>
        </p:txBody>
      </p:sp>
      <p:sp>
        <p:nvSpPr>
          <p:cNvPr id="4" name="灯片编号占位符 3">
            <a:extLst>
              <a:ext uri="{FF2B5EF4-FFF2-40B4-BE49-F238E27FC236}">
                <a16:creationId xmlns:a16="http://schemas.microsoft.com/office/drawing/2014/main" id="{F0EAD5E0-4CC5-801A-7B30-BC35BD890B87}"/>
              </a:ext>
            </a:extLst>
          </p:cNvPr>
          <p:cNvSpPr>
            <a:spLocks noGrp="1"/>
          </p:cNvSpPr>
          <p:nvPr>
            <p:ph type="sldNum" sz="quarter" idx="5"/>
          </p:nvPr>
        </p:nvSpPr>
        <p:spPr/>
        <p:txBody>
          <a:bodyPr/>
          <a:lstStyle/>
          <a:p>
            <a:fld id="{FBA909D7-2FEF-4905-BBEC-3085DE2A16DA}" type="slidenum">
              <a:rPr lang="zh-CN" altLang="en-US" smtClean="0"/>
              <a:t>18</a:t>
            </a:fld>
            <a:endParaRPr lang="zh-CN" altLang="en-US"/>
          </a:p>
        </p:txBody>
      </p:sp>
    </p:spTree>
    <p:extLst>
      <p:ext uri="{BB962C8B-B14F-4D97-AF65-F5344CB8AC3E}">
        <p14:creationId xmlns:p14="http://schemas.microsoft.com/office/powerpoint/2010/main" val="1782627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398E0C-C504-C7EB-8DF1-60699C28FF9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CC074F6-4865-67B8-B1FF-B62156097DD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31A07F5-D4D5-551C-29A7-67DFBED85E6C}"/>
              </a:ext>
            </a:extLst>
          </p:cNvPr>
          <p:cNvSpPr>
            <a:spLocks noGrp="1"/>
          </p:cNvSpPr>
          <p:nvPr>
            <p:ph type="body" idx="1"/>
          </p:nvPr>
        </p:nvSpPr>
        <p:spPr/>
        <p:txBody>
          <a:bodyPr/>
          <a:lstStyle/>
          <a:p>
            <a:pPr algn="l"/>
            <a:r>
              <a:rPr lang="en-US" altLang="zh-CN" b="0" i="0" dirty="0">
                <a:solidFill>
                  <a:srgbClr val="333333"/>
                </a:solidFill>
                <a:effectLst/>
                <a:latin typeface="Open Sans" panose="020B0606030504020204" pitchFamily="34" charset="0"/>
              </a:rPr>
              <a:t>This is because different matching masks in flow tables are organized as different flow groups inside the RNIC.</a:t>
            </a:r>
          </a:p>
          <a:p>
            <a:pPr algn="l"/>
            <a:r>
              <a:rPr lang="en-US" altLang="zh-CN" b="0" i="0" dirty="0">
                <a:solidFill>
                  <a:srgbClr val="333333"/>
                </a:solidFill>
                <a:effectLst/>
                <a:latin typeface="Open Sans" panose="020B0606030504020204" pitchFamily="34" charset="0"/>
              </a:rPr>
              <a:t>When a packet is dequeued, it will sequentially query different flow groups.</a:t>
            </a:r>
          </a:p>
          <a:p>
            <a:pPr algn="l"/>
            <a:r>
              <a:rPr lang="en-US" altLang="zh-CN" b="0" i="0" dirty="0">
                <a:solidFill>
                  <a:srgbClr val="333333"/>
                </a:solidFill>
                <a:effectLst/>
                <a:latin typeface="Open Sans" panose="020B0606030504020204" pitchFamily="34" charset="0"/>
              </a:rPr>
              <a:t>Such queries increase the packet processing complexity.</a:t>
            </a:r>
          </a:p>
          <a:p>
            <a:pPr algn="l"/>
            <a:r>
              <a:rPr lang="en-US" altLang="zh-CN" b="0" i="0" dirty="0">
                <a:solidFill>
                  <a:srgbClr val="333333"/>
                </a:solidFill>
                <a:effectLst/>
                <a:latin typeface="Open Sans" panose="020B0606030504020204" pitchFamily="34" charset="0"/>
              </a:rPr>
              <a:t>For example, when the average flow group queries is ten, the bandwidth of ConnectX-7 RNIC bears 50 Gbps loss, and when this number increases to twenty, the loss increases to 100 Gbps.</a:t>
            </a:r>
          </a:p>
          <a:p>
            <a:pPr algn="l"/>
            <a:r>
              <a:rPr lang="en-US" altLang="zh-CN" b="0" i="0" dirty="0">
                <a:solidFill>
                  <a:srgbClr val="333333"/>
                </a:solidFill>
                <a:effectLst/>
                <a:latin typeface="Open Sans" panose="020B0606030504020204" pitchFamily="34" charset="0"/>
              </a:rPr>
              <a:t>In contrast, increasing the number of flow table entries inside a flow group hardly affect the performance.</a:t>
            </a:r>
          </a:p>
          <a:p>
            <a:pPr algn="l"/>
            <a:r>
              <a:rPr lang="en-US" altLang="zh-CN" b="0" i="0" dirty="0">
                <a:solidFill>
                  <a:srgbClr val="333333"/>
                </a:solidFill>
                <a:effectLst/>
                <a:latin typeface="Open Sans" panose="020B0606030504020204" pitchFamily="34" charset="0"/>
              </a:rPr>
              <a:t>We assume that flow table entries within the same flow group is organized as a hash map.</a:t>
            </a:r>
          </a:p>
          <a:p>
            <a:pPr algn="l"/>
            <a:endParaRPr lang="en-US" altLang="zh-CN" b="0" i="0" dirty="0">
              <a:solidFill>
                <a:srgbClr val="333333"/>
              </a:solidFill>
              <a:effectLst/>
              <a:latin typeface="Open Sans" panose="020B0606030504020204" pitchFamily="34" charset="0"/>
            </a:endParaRPr>
          </a:p>
          <a:p>
            <a:pPr algn="l"/>
            <a:r>
              <a:rPr lang="en-US" altLang="zh-CN" b="0" i="0" dirty="0">
                <a:solidFill>
                  <a:srgbClr val="333333"/>
                </a:solidFill>
                <a:effectLst/>
                <a:latin typeface="Open Sans" panose="020B0606030504020204" pitchFamily="34" charset="0"/>
              </a:rPr>
              <a:t>With </a:t>
            </a:r>
            <a:r>
              <a:rPr lang="en-US" altLang="zh-CN" b="0" i="0" dirty="0" err="1">
                <a:solidFill>
                  <a:srgbClr val="333333"/>
                </a:solidFill>
                <a:effectLst/>
                <a:latin typeface="Open Sans" panose="020B0606030504020204" pitchFamily="34" charset="0"/>
              </a:rPr>
              <a:t>ScalaCN</a:t>
            </a:r>
            <a:r>
              <a:rPr lang="en-US" altLang="zh-CN" b="0" i="0" dirty="0">
                <a:solidFill>
                  <a:srgbClr val="333333"/>
                </a:solidFill>
                <a:effectLst/>
                <a:latin typeface="Open Sans" panose="020B0606030504020204" pitchFamily="34" charset="0"/>
              </a:rPr>
              <a:t>, it is easier for container service providers like us to understand the performance impacts of different RNIC components.</a:t>
            </a:r>
          </a:p>
        </p:txBody>
      </p:sp>
      <p:sp>
        <p:nvSpPr>
          <p:cNvPr id="4" name="灯片编号占位符 3">
            <a:extLst>
              <a:ext uri="{FF2B5EF4-FFF2-40B4-BE49-F238E27FC236}">
                <a16:creationId xmlns:a16="http://schemas.microsoft.com/office/drawing/2014/main" id="{3635AAC5-8196-D9B8-B924-93B86FA7B39B}"/>
              </a:ext>
            </a:extLst>
          </p:cNvPr>
          <p:cNvSpPr>
            <a:spLocks noGrp="1"/>
          </p:cNvSpPr>
          <p:nvPr>
            <p:ph type="sldNum" sz="quarter" idx="5"/>
          </p:nvPr>
        </p:nvSpPr>
        <p:spPr/>
        <p:txBody>
          <a:bodyPr/>
          <a:lstStyle/>
          <a:p>
            <a:fld id="{FBA909D7-2FEF-4905-BBEC-3085DE2A16DA}" type="slidenum">
              <a:rPr lang="zh-CN" altLang="en-US" smtClean="0"/>
              <a:t>19</a:t>
            </a:fld>
            <a:endParaRPr lang="zh-CN" altLang="en-US"/>
          </a:p>
        </p:txBody>
      </p:sp>
    </p:spTree>
    <p:extLst>
      <p:ext uri="{BB962C8B-B14F-4D97-AF65-F5344CB8AC3E}">
        <p14:creationId xmlns:p14="http://schemas.microsoft.com/office/powerpoint/2010/main" val="898312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Here is the outline of my presentation.</a:t>
            </a:r>
          </a:p>
          <a:p>
            <a:r>
              <a:rPr lang="en-US" altLang="zh-CN" dirty="0"/>
              <a:t>Let me first introduce the background and the problem we face.</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FBA909D7-2FEF-4905-BBEC-3085DE2A16DA}" type="slidenum">
              <a:rPr lang="zh-CN" altLang="en-US" smtClean="0"/>
              <a:t>2</a:t>
            </a:fld>
            <a:endParaRPr lang="zh-CN" altLang="en-US"/>
          </a:p>
        </p:txBody>
      </p:sp>
    </p:spTree>
    <p:extLst>
      <p:ext uri="{BB962C8B-B14F-4D97-AF65-F5344CB8AC3E}">
        <p14:creationId xmlns:p14="http://schemas.microsoft.com/office/powerpoint/2010/main" val="347217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972F8E-7BF4-BF5E-1E47-262C6EEAB80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1E8AACA-7A58-58BD-04A9-4050C5DEE8A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C36452F-D725-39F1-72EB-316AB92E45C8}"/>
              </a:ext>
            </a:extLst>
          </p:cNvPr>
          <p:cNvSpPr>
            <a:spLocks noGrp="1"/>
          </p:cNvSpPr>
          <p:nvPr>
            <p:ph type="body" idx="1"/>
          </p:nvPr>
        </p:nvSpPr>
        <p:spPr/>
        <p:txBody>
          <a:bodyPr/>
          <a:lstStyle/>
          <a:p>
            <a:pPr algn="l"/>
            <a:r>
              <a:rPr lang="en-US" altLang="zh-CN" b="0" i="0" dirty="0">
                <a:solidFill>
                  <a:srgbClr val="333333"/>
                </a:solidFill>
                <a:effectLst/>
                <a:latin typeface="Open Sans" panose="020B0606030504020204" pitchFamily="34" charset="0"/>
              </a:rPr>
              <a:t>Apart from the above performance interpretation, we can also explain other performance issues as we have previously reported.</a:t>
            </a:r>
          </a:p>
          <a:p>
            <a:pPr algn="l"/>
            <a:endParaRPr lang="en-US" altLang="zh-CN" b="0" i="0" dirty="0">
              <a:solidFill>
                <a:srgbClr val="333333"/>
              </a:solidFill>
              <a:effectLst/>
              <a:latin typeface="Open Sans" panose="020B0606030504020204" pitchFamily="34" charset="0"/>
            </a:endParaRPr>
          </a:p>
          <a:p>
            <a:pPr algn="l"/>
            <a:r>
              <a:rPr lang="en-US" altLang="zh-CN" b="0" i="0" dirty="0">
                <a:solidFill>
                  <a:srgbClr val="333333"/>
                </a:solidFill>
                <a:effectLst/>
                <a:latin typeface="Open Sans" panose="020B0606030504020204" pitchFamily="34" charset="0"/>
              </a:rPr>
              <a:t>For example, we find certain RNICs’ flow counters</a:t>
            </a:r>
            <a:r>
              <a:rPr lang="zh-CN" altLang="en-US" b="0" i="0" dirty="0">
                <a:solidFill>
                  <a:srgbClr val="333333"/>
                </a:solidFill>
                <a:effectLst/>
                <a:latin typeface="Open Sans" panose="020B0606030504020204" pitchFamily="34" charset="0"/>
              </a:rPr>
              <a:t> </a:t>
            </a:r>
            <a:r>
              <a:rPr lang="en-US" altLang="zh-CN" b="0" i="0" dirty="0">
                <a:solidFill>
                  <a:srgbClr val="333333"/>
                </a:solidFill>
                <a:effectLst/>
                <a:latin typeface="Open Sans" panose="020B0606030504020204" pitchFamily="34" charset="0"/>
              </a:rPr>
              <a:t>are</a:t>
            </a:r>
            <a:r>
              <a:rPr lang="zh-CN" altLang="en-US" b="0" i="0" dirty="0">
                <a:solidFill>
                  <a:srgbClr val="333333"/>
                </a:solidFill>
                <a:effectLst/>
                <a:latin typeface="Open Sans" panose="020B0606030504020204" pitchFamily="34" charset="0"/>
              </a:rPr>
              <a:t> </a:t>
            </a:r>
            <a:r>
              <a:rPr lang="en-US" altLang="zh-CN" b="0" i="0" dirty="0">
                <a:solidFill>
                  <a:srgbClr val="333333"/>
                </a:solidFill>
                <a:effectLst/>
                <a:latin typeface="Open Sans" panose="020B0606030504020204" pitchFamily="34" charset="0"/>
              </a:rPr>
              <a:t>not</a:t>
            </a:r>
            <a:r>
              <a:rPr lang="zh-CN" altLang="en-US" b="0" i="0" dirty="0">
                <a:solidFill>
                  <a:srgbClr val="333333"/>
                </a:solidFill>
                <a:effectLst/>
                <a:latin typeface="Open Sans" panose="020B0606030504020204" pitchFamily="34" charset="0"/>
              </a:rPr>
              <a:t> </a:t>
            </a:r>
            <a:r>
              <a:rPr lang="en-US" altLang="zh-CN" b="0" i="0" dirty="0">
                <a:solidFill>
                  <a:srgbClr val="333333"/>
                </a:solidFill>
                <a:effectLst/>
                <a:latin typeface="Open Sans" panose="020B0606030504020204" pitchFamily="34" charset="0"/>
              </a:rPr>
              <a:t>updated</a:t>
            </a:r>
            <a:r>
              <a:rPr lang="zh-CN" altLang="en-US" b="0" i="0" dirty="0">
                <a:solidFill>
                  <a:srgbClr val="333333"/>
                </a:solidFill>
                <a:effectLst/>
                <a:latin typeface="Open Sans" panose="020B0606030504020204" pitchFamily="34" charset="0"/>
              </a:rPr>
              <a:t> </a:t>
            </a:r>
            <a:r>
              <a:rPr lang="en-US" altLang="zh-CN" b="0" i="0" dirty="0">
                <a:solidFill>
                  <a:srgbClr val="333333"/>
                </a:solidFill>
                <a:effectLst/>
                <a:latin typeface="Open Sans" panose="020B0606030504020204" pitchFamily="34" charset="0"/>
              </a:rPr>
              <a:t>in time when the network scales up.</a:t>
            </a:r>
          </a:p>
          <a:p>
            <a:pPr algn="l"/>
            <a:r>
              <a:rPr lang="en-US" altLang="zh-CN" b="0" i="0" dirty="0">
                <a:solidFill>
                  <a:srgbClr val="333333"/>
                </a:solidFill>
                <a:effectLst/>
                <a:latin typeface="Open Sans" panose="020B0606030504020204" pitchFamily="34" charset="0"/>
              </a:rPr>
              <a:t>This makes the OVS </a:t>
            </a:r>
            <a:r>
              <a:rPr lang="en" altLang="zh-CN" b="0" i="0" dirty="0">
                <a:effectLst/>
                <a:latin typeface="Roboto" panose="020F0502020204030204" pitchFamily="34" charset="0"/>
              </a:rPr>
              <a:t>mistakenly believe that the corresponding flow on the data plane has no actual traffic, leading it to delete the flow</a:t>
            </a:r>
            <a:r>
              <a:rPr lang="zh-CN" altLang="en-US" b="0" i="0" dirty="0">
                <a:effectLst/>
                <a:latin typeface="Roboto" panose="020F0502020204030204" pitchFamily="34" charset="0"/>
              </a:rPr>
              <a:t> </a:t>
            </a:r>
            <a:r>
              <a:rPr lang="en-US" altLang="zh-CN" b="0" i="0" dirty="0">
                <a:effectLst/>
                <a:latin typeface="Roboto" panose="020F0502020204030204" pitchFamily="34" charset="0"/>
              </a:rPr>
              <a:t>by mistake</a:t>
            </a:r>
            <a:r>
              <a:rPr lang="en" altLang="zh-CN" b="0" i="0" dirty="0">
                <a:effectLst/>
                <a:latin typeface="Roboto" panose="020F0502020204030204" pitchFamily="34" charset="0"/>
              </a:rPr>
              <a:t> and thereby forcing the traffic to go through software.</a:t>
            </a:r>
          </a:p>
          <a:p>
            <a:pPr algn="l"/>
            <a:r>
              <a:rPr lang="en-US" altLang="zh-CN" b="0" i="0" dirty="0">
                <a:solidFill>
                  <a:srgbClr val="333333"/>
                </a:solidFill>
                <a:effectLst/>
                <a:latin typeface="Open Sans" panose="020B0606030504020204" pitchFamily="34" charset="0"/>
              </a:rPr>
              <a:t>So, from the view of the control plane, the flow hits the software OVS and thus needs to be re-offloaded.</a:t>
            </a:r>
          </a:p>
          <a:p>
            <a:pPr algn="l"/>
            <a:endParaRPr lang="en-US" altLang="zh-CN" b="0" i="0" dirty="0">
              <a:solidFill>
                <a:srgbClr val="333333"/>
              </a:solidFill>
              <a:effectLst/>
              <a:latin typeface="Open Sans" panose="020B0606030504020204" pitchFamily="34" charset="0"/>
            </a:endParaRPr>
          </a:p>
          <a:p>
            <a:pPr algn="l"/>
            <a:r>
              <a:rPr lang="en-US" altLang="zh-CN" b="0" i="0" dirty="0">
                <a:solidFill>
                  <a:srgbClr val="333333"/>
                </a:solidFill>
                <a:effectLst/>
                <a:latin typeface="Open Sans" panose="020B0606030504020204" pitchFamily="34" charset="0"/>
              </a:rPr>
              <a:t>And even worse, we notice that when we offloads more than seven thousand VXLAN context, the </a:t>
            </a:r>
            <a:r>
              <a:rPr lang="en-US" altLang="zh-CN" b="0" i="0" dirty="0" err="1">
                <a:solidFill>
                  <a:srgbClr val="333333"/>
                </a:solidFill>
                <a:effectLst/>
                <a:latin typeface="Open Sans" panose="020B0606030504020204" pitchFamily="34" charset="0"/>
              </a:rPr>
              <a:t>ConnectX</a:t>
            </a:r>
            <a:r>
              <a:rPr lang="en-US" altLang="zh-CN" b="0" i="0" dirty="0">
                <a:solidFill>
                  <a:srgbClr val="333333"/>
                </a:solidFill>
                <a:effectLst/>
                <a:latin typeface="Open Sans" panose="020B0606030504020204" pitchFamily="34" charset="0"/>
              </a:rPr>
              <a:t>-six RNIC can be unresponsive, leading to the kernel driver consistently waiting for its response.</a:t>
            </a:r>
          </a:p>
          <a:p>
            <a:pPr algn="l"/>
            <a:endParaRPr lang="en-US" altLang="zh-CN" b="0" i="0" dirty="0">
              <a:solidFill>
                <a:srgbClr val="333333"/>
              </a:solidFill>
              <a:effectLst/>
              <a:latin typeface="Open Sans" panose="020B0606030504020204" pitchFamily="34" charset="0"/>
            </a:endParaRPr>
          </a:p>
          <a:p>
            <a:pPr algn="l"/>
            <a:r>
              <a:rPr lang="en-US" altLang="zh-CN" b="0" i="0" dirty="0">
                <a:solidFill>
                  <a:srgbClr val="333333"/>
                </a:solidFill>
                <a:effectLst/>
                <a:latin typeface="Open Sans" panose="020B0606030504020204" pitchFamily="34" charset="0"/>
              </a:rPr>
              <a:t>And as a result, the kernel stagnates, and finally can even crashes, which affects all the containers in this host.</a:t>
            </a:r>
          </a:p>
        </p:txBody>
      </p:sp>
      <p:sp>
        <p:nvSpPr>
          <p:cNvPr id="4" name="灯片编号占位符 3">
            <a:extLst>
              <a:ext uri="{FF2B5EF4-FFF2-40B4-BE49-F238E27FC236}">
                <a16:creationId xmlns:a16="http://schemas.microsoft.com/office/drawing/2014/main" id="{309D0253-B8DF-7C58-2F3E-E8EB87A2DACC}"/>
              </a:ext>
            </a:extLst>
          </p:cNvPr>
          <p:cNvSpPr>
            <a:spLocks noGrp="1"/>
          </p:cNvSpPr>
          <p:nvPr>
            <p:ph type="sldNum" sz="quarter" idx="5"/>
          </p:nvPr>
        </p:nvSpPr>
        <p:spPr/>
        <p:txBody>
          <a:bodyPr/>
          <a:lstStyle/>
          <a:p>
            <a:fld id="{FBA909D7-2FEF-4905-BBEC-3085DE2A16DA}" type="slidenum">
              <a:rPr lang="zh-CN" altLang="en-US" smtClean="0"/>
              <a:t>20</a:t>
            </a:fld>
            <a:endParaRPr lang="zh-CN" altLang="en-US"/>
          </a:p>
        </p:txBody>
      </p:sp>
    </p:spTree>
    <p:extLst>
      <p:ext uri="{BB962C8B-B14F-4D97-AF65-F5344CB8AC3E}">
        <p14:creationId xmlns:p14="http://schemas.microsoft.com/office/powerpoint/2010/main" val="7931815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3265D-4617-5EFA-A474-076DEFBAF60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A793B86-A4B8-30B9-2C2F-1F7FC099404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08528ADE-0EBA-EF74-3269-6EABA8E2967F}"/>
              </a:ext>
            </a:extLst>
          </p:cNvPr>
          <p:cNvSpPr>
            <a:spLocks noGrp="1"/>
          </p:cNvSpPr>
          <p:nvPr>
            <p:ph type="body" idx="1"/>
          </p:nvPr>
        </p:nvSpPr>
        <p:spPr/>
        <p:txBody>
          <a:bodyPr/>
          <a:lstStyle/>
          <a:p>
            <a:pPr algn="l"/>
            <a:r>
              <a:rPr lang="en-US" altLang="zh-CN" b="0" i="0" dirty="0">
                <a:solidFill>
                  <a:srgbClr val="333333"/>
                </a:solidFill>
                <a:effectLst/>
                <a:latin typeface="Open Sans" panose="020B0606030504020204" pitchFamily="34" charset="0"/>
              </a:rPr>
              <a:t>Besides the interpretations for the unexpected performance and the scalability walls,</a:t>
            </a:r>
          </a:p>
          <a:p>
            <a:pPr algn="l"/>
            <a:r>
              <a:rPr lang="en-US" altLang="zh-CN" b="0" i="0" dirty="0" err="1">
                <a:solidFill>
                  <a:srgbClr val="333333"/>
                </a:solidFill>
                <a:effectLst/>
                <a:latin typeface="Open Sans" panose="020B0606030504020204" pitchFamily="34" charset="0"/>
              </a:rPr>
              <a:t>ScalaCN</a:t>
            </a:r>
            <a:r>
              <a:rPr lang="en-US" altLang="zh-CN" b="0" i="0" dirty="0">
                <a:solidFill>
                  <a:srgbClr val="333333"/>
                </a:solidFill>
                <a:effectLst/>
                <a:latin typeface="Open Sans" panose="020B0606030504020204" pitchFamily="34" charset="0"/>
              </a:rPr>
              <a:t> also helps to build the performance model for performance prediction in production.</a:t>
            </a:r>
          </a:p>
          <a:p>
            <a:pPr algn="l"/>
            <a:endParaRPr lang="en-US" altLang="zh-CN" b="0" i="0" dirty="0">
              <a:solidFill>
                <a:srgbClr val="333333"/>
              </a:solidFill>
              <a:effectLst/>
              <a:latin typeface="Open Sans" panose="020B0606030504020204" pitchFamily="34" charset="0"/>
            </a:endParaRPr>
          </a:p>
          <a:p>
            <a:pPr algn="l"/>
            <a:r>
              <a:rPr lang="en-US" altLang="zh-CN" b="0" i="0" dirty="0">
                <a:solidFill>
                  <a:srgbClr val="333333"/>
                </a:solidFill>
                <a:effectLst/>
                <a:latin typeface="Open Sans" panose="020B0606030504020204" pitchFamily="34" charset="0"/>
              </a:rPr>
              <a:t>As we have identified the bottlenecked components in flow group queries, we predict the bandwidth and latency through statistical fitting over the number of flow group queries.</a:t>
            </a:r>
          </a:p>
          <a:p>
            <a:pPr algn="l"/>
            <a:endParaRPr lang="en-US" altLang="zh-CN" b="0" i="0" dirty="0">
              <a:solidFill>
                <a:srgbClr val="333333"/>
              </a:solidFill>
              <a:effectLst/>
              <a:latin typeface="Open Sans" panose="020B0606030504020204" pitchFamily="34" charset="0"/>
            </a:endParaRPr>
          </a:p>
          <a:p>
            <a:pPr algn="l"/>
            <a:r>
              <a:rPr lang="en-US" altLang="zh-CN" b="0" i="0" dirty="0">
                <a:solidFill>
                  <a:srgbClr val="333333"/>
                </a:solidFill>
                <a:effectLst/>
                <a:latin typeface="Open Sans" panose="020B0606030504020204" pitchFamily="34" charset="0"/>
              </a:rPr>
              <a:t>As you can see, we can predict the bandwidth of an RNIC using a radial basis function, while the packet processing latency can be predicted using a simple linear functions.</a:t>
            </a:r>
          </a:p>
          <a:p>
            <a:pPr algn="l"/>
            <a:endParaRPr lang="en-US" altLang="zh-CN" b="0" i="0" dirty="0">
              <a:solidFill>
                <a:srgbClr val="333333"/>
              </a:solidFill>
              <a:effectLst/>
              <a:latin typeface="Open Sans" panose="020B0606030504020204" pitchFamily="34" charset="0"/>
            </a:endParaRPr>
          </a:p>
          <a:p>
            <a:pPr algn="l"/>
            <a:r>
              <a:rPr lang="en-US" altLang="zh-CN" b="0" i="0" dirty="0" err="1">
                <a:solidFill>
                  <a:srgbClr val="333333"/>
                </a:solidFill>
                <a:effectLst/>
                <a:latin typeface="Open Sans" panose="020B0606030504020204" pitchFamily="34" charset="0"/>
              </a:rPr>
              <a:t>ScalaCN</a:t>
            </a:r>
            <a:r>
              <a:rPr lang="en-US" altLang="zh-CN" b="0" i="0" dirty="0">
                <a:solidFill>
                  <a:srgbClr val="333333"/>
                </a:solidFill>
                <a:effectLst/>
                <a:latin typeface="Open Sans" panose="020B0606030504020204" pitchFamily="34" charset="0"/>
              </a:rPr>
              <a:t> helps us to predict when the performance issue is likely to happen, so that we can take active measures to mitigate them.</a:t>
            </a:r>
          </a:p>
        </p:txBody>
      </p:sp>
      <p:sp>
        <p:nvSpPr>
          <p:cNvPr id="4" name="灯片编号占位符 3">
            <a:extLst>
              <a:ext uri="{FF2B5EF4-FFF2-40B4-BE49-F238E27FC236}">
                <a16:creationId xmlns:a16="http://schemas.microsoft.com/office/drawing/2014/main" id="{568B3CA1-6F33-025B-09F7-6C1CF9A289A1}"/>
              </a:ext>
            </a:extLst>
          </p:cNvPr>
          <p:cNvSpPr>
            <a:spLocks noGrp="1"/>
          </p:cNvSpPr>
          <p:nvPr>
            <p:ph type="sldNum" sz="quarter" idx="5"/>
          </p:nvPr>
        </p:nvSpPr>
        <p:spPr/>
        <p:txBody>
          <a:bodyPr/>
          <a:lstStyle/>
          <a:p>
            <a:fld id="{FBA909D7-2FEF-4905-BBEC-3085DE2A16DA}" type="slidenum">
              <a:rPr lang="zh-CN" altLang="en-US" smtClean="0"/>
              <a:t>21</a:t>
            </a:fld>
            <a:endParaRPr lang="zh-CN" altLang="en-US"/>
          </a:p>
        </p:txBody>
      </p:sp>
    </p:spTree>
    <p:extLst>
      <p:ext uri="{BB962C8B-B14F-4D97-AF65-F5344CB8AC3E}">
        <p14:creationId xmlns:p14="http://schemas.microsoft.com/office/powerpoint/2010/main" val="3616701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A727-3115-E8A0-9C13-1BABC2D7FE0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4C5D4F3C-29C7-9E88-6B76-943790B13E0E}"/>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79DE9F3F-B823-F65F-872B-45027D78541A}"/>
              </a:ext>
            </a:extLst>
          </p:cNvPr>
          <p:cNvSpPr>
            <a:spLocks noGrp="1"/>
          </p:cNvSpPr>
          <p:nvPr>
            <p:ph type="body" idx="1"/>
          </p:nvPr>
        </p:nvSpPr>
        <p:spPr/>
        <p:txBody>
          <a:bodyPr/>
          <a:lstStyle/>
          <a:p>
            <a:pPr algn="l"/>
            <a:r>
              <a:rPr lang="en-US" altLang="zh-CN" b="0" i="0" dirty="0">
                <a:solidFill>
                  <a:srgbClr val="333333"/>
                </a:solidFill>
                <a:effectLst/>
                <a:latin typeface="Open Sans" panose="020B0606030504020204" pitchFamily="34" charset="0"/>
              </a:rPr>
              <a:t>With the performance insights from </a:t>
            </a:r>
            <a:r>
              <a:rPr lang="en-US" altLang="zh-CN" b="0" i="0" dirty="0" err="1">
                <a:solidFill>
                  <a:srgbClr val="333333"/>
                </a:solidFill>
                <a:effectLst/>
                <a:latin typeface="Open Sans" panose="020B0606030504020204" pitchFamily="34" charset="0"/>
              </a:rPr>
              <a:t>ScalaCN</a:t>
            </a:r>
            <a:r>
              <a:rPr lang="en-US" altLang="zh-CN" b="0" i="0" dirty="0">
                <a:solidFill>
                  <a:srgbClr val="333333"/>
                </a:solidFill>
                <a:effectLst/>
                <a:latin typeface="Open Sans" panose="020B0606030504020204" pitchFamily="34" charset="0"/>
              </a:rPr>
              <a:t>, we proactively optimize the performance of our RCN under high workloads.</a:t>
            </a:r>
          </a:p>
          <a:p>
            <a:pPr algn="l"/>
            <a:endParaRPr lang="en-US" altLang="zh-CN" b="0" i="0" dirty="0">
              <a:solidFill>
                <a:srgbClr val="333333"/>
              </a:solidFill>
              <a:effectLst/>
              <a:latin typeface="Open Sans" panose="020B0606030504020204" pitchFamily="34" charset="0"/>
            </a:endParaRPr>
          </a:p>
          <a:p>
            <a:pPr algn="l"/>
            <a:r>
              <a:rPr lang="en-US" altLang="zh-CN" b="0" i="0" dirty="0">
                <a:solidFill>
                  <a:srgbClr val="333333"/>
                </a:solidFill>
                <a:effectLst/>
                <a:latin typeface="Open Sans" panose="020B0606030504020204" pitchFamily="34" charset="0"/>
              </a:rPr>
              <a:t>We organize the offloaded flow tables as a multi-level cache to minimize the average flow group query delay.</a:t>
            </a:r>
          </a:p>
          <a:p>
            <a:pPr algn="l"/>
            <a:endParaRPr lang="en-US" altLang="zh-CN" b="0" i="0" dirty="0">
              <a:solidFill>
                <a:srgbClr val="333333"/>
              </a:solidFill>
              <a:effectLst/>
              <a:latin typeface="Open Sans" panose="020B0606030504020204" pitchFamily="34" charset="0"/>
            </a:endParaRPr>
          </a:p>
          <a:p>
            <a:pPr algn="l"/>
            <a:r>
              <a:rPr lang="en-US" altLang="zh-CN" b="0" i="0" dirty="0">
                <a:solidFill>
                  <a:srgbClr val="333333"/>
                </a:solidFill>
                <a:effectLst/>
                <a:latin typeface="Open Sans" panose="020B0606030504020204" pitchFamily="34" charset="0"/>
              </a:rPr>
              <a:t>Specifically, we divide flow groups into hyper and cascading flow groups.</a:t>
            </a:r>
          </a:p>
          <a:p>
            <a:pPr algn="l"/>
            <a:r>
              <a:rPr lang="en-US" altLang="zh-CN" b="0" i="0" dirty="0">
                <a:solidFill>
                  <a:srgbClr val="333333"/>
                </a:solidFill>
                <a:effectLst/>
                <a:latin typeface="Open Sans" panose="020B0606030504020204" pitchFamily="34" charset="0"/>
              </a:rPr>
              <a:t>The former match all fields of a packet, so that all flows can be recorded in the headmost flow group for the minimal delay.</a:t>
            </a:r>
          </a:p>
          <a:p>
            <a:pPr algn="l"/>
            <a:endParaRPr lang="en-US" altLang="zh-CN" b="0" i="0" dirty="0">
              <a:solidFill>
                <a:srgbClr val="333333"/>
              </a:solidFill>
              <a:effectLst/>
              <a:latin typeface="Open Sans" panose="020B0606030504020204" pitchFamily="34" charset="0"/>
            </a:endParaRPr>
          </a:p>
          <a:p>
            <a:pPr algn="l"/>
            <a:r>
              <a:rPr lang="en-US" altLang="zh-CN" b="0" i="0" dirty="0">
                <a:solidFill>
                  <a:srgbClr val="333333"/>
                </a:solidFill>
                <a:effectLst/>
                <a:latin typeface="Open Sans" panose="020B0606030504020204" pitchFamily="34" charset="0"/>
              </a:rPr>
              <a:t>Of course, this can quickly fill up the hyper flow group.</a:t>
            </a:r>
          </a:p>
          <a:p>
            <a:pPr algn="l"/>
            <a:r>
              <a:rPr lang="en-US" altLang="zh-CN" b="0" i="0" dirty="0">
                <a:solidFill>
                  <a:srgbClr val="333333"/>
                </a:solidFill>
                <a:effectLst/>
                <a:latin typeface="Open Sans" panose="020B0606030504020204" pitchFamily="34" charset="0"/>
              </a:rPr>
              <a:t>So we also set cascading flow group after the hyper group for matching a broader range of packets.</a:t>
            </a:r>
          </a:p>
          <a:p>
            <a:pPr algn="l"/>
            <a:endParaRPr lang="en-US" altLang="zh-CN" b="0" i="0" dirty="0">
              <a:solidFill>
                <a:srgbClr val="333333"/>
              </a:solidFill>
              <a:effectLst/>
              <a:latin typeface="Open Sans" panose="020B0606030504020204" pitchFamily="34" charset="0"/>
            </a:endParaRPr>
          </a:p>
          <a:p>
            <a:pPr algn="l"/>
            <a:r>
              <a:rPr lang="en-US" altLang="zh-CN" b="0" i="0" dirty="0">
                <a:solidFill>
                  <a:srgbClr val="333333"/>
                </a:solidFill>
                <a:effectLst/>
                <a:latin typeface="Open Sans" panose="020B0606030504020204" pitchFamily="34" charset="0"/>
              </a:rPr>
              <a:t>In this way, </a:t>
            </a:r>
            <a:r>
              <a:rPr lang="en-US" altLang="zh-CN" b="0" i="0" dirty="0" err="1">
                <a:solidFill>
                  <a:srgbClr val="333333"/>
                </a:solidFill>
                <a:effectLst/>
                <a:latin typeface="Open Sans" panose="020B0606030504020204" pitchFamily="34" charset="0"/>
              </a:rPr>
              <a:t>ScalaCN</a:t>
            </a:r>
            <a:r>
              <a:rPr lang="en-US" altLang="zh-CN" b="0" i="0" dirty="0">
                <a:solidFill>
                  <a:srgbClr val="333333"/>
                </a:solidFill>
                <a:effectLst/>
                <a:latin typeface="Open Sans" panose="020B0606030504020204" pitchFamily="34" charset="0"/>
              </a:rPr>
              <a:t> ensures that most of the packets queries only around once in the flow groups.</a:t>
            </a:r>
          </a:p>
        </p:txBody>
      </p:sp>
      <p:sp>
        <p:nvSpPr>
          <p:cNvPr id="4" name="灯片编号占位符 3">
            <a:extLst>
              <a:ext uri="{FF2B5EF4-FFF2-40B4-BE49-F238E27FC236}">
                <a16:creationId xmlns:a16="http://schemas.microsoft.com/office/drawing/2014/main" id="{A91B9808-0D7D-A8D3-640D-9352AC956149}"/>
              </a:ext>
            </a:extLst>
          </p:cNvPr>
          <p:cNvSpPr>
            <a:spLocks noGrp="1"/>
          </p:cNvSpPr>
          <p:nvPr>
            <p:ph type="sldNum" sz="quarter" idx="5"/>
          </p:nvPr>
        </p:nvSpPr>
        <p:spPr/>
        <p:txBody>
          <a:bodyPr/>
          <a:lstStyle/>
          <a:p>
            <a:fld id="{FBA909D7-2FEF-4905-BBEC-3085DE2A16DA}" type="slidenum">
              <a:rPr lang="zh-CN" altLang="en-US" smtClean="0"/>
              <a:t>22</a:t>
            </a:fld>
            <a:endParaRPr lang="zh-CN" altLang="en-US"/>
          </a:p>
        </p:txBody>
      </p:sp>
    </p:spTree>
    <p:extLst>
      <p:ext uri="{BB962C8B-B14F-4D97-AF65-F5344CB8AC3E}">
        <p14:creationId xmlns:p14="http://schemas.microsoft.com/office/powerpoint/2010/main" val="18944187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b="0" i="0" dirty="0">
                <a:solidFill>
                  <a:srgbClr val="333333"/>
                </a:solidFill>
                <a:effectLst/>
                <a:latin typeface="Open Sans" panose="020B0606030504020204" pitchFamily="34" charset="0"/>
              </a:rPr>
              <a:t>We evaluate </a:t>
            </a:r>
            <a:r>
              <a:rPr lang="en-US" altLang="zh-CN" b="0" i="0" dirty="0" err="1">
                <a:solidFill>
                  <a:srgbClr val="333333"/>
                </a:solidFill>
                <a:effectLst/>
                <a:latin typeface="Open Sans" panose="020B0606030504020204" pitchFamily="34" charset="0"/>
              </a:rPr>
              <a:t>ScalaCN</a:t>
            </a:r>
            <a:r>
              <a:rPr lang="en-US" altLang="zh-CN" b="0" i="0" dirty="0">
                <a:solidFill>
                  <a:srgbClr val="333333"/>
                </a:solidFill>
                <a:effectLst/>
                <a:latin typeface="Open Sans" panose="020B0606030504020204" pitchFamily="34" charset="0"/>
              </a:rPr>
              <a:t> using both middle-scale RCN and real-world workloads.</a:t>
            </a:r>
          </a:p>
        </p:txBody>
      </p:sp>
      <p:sp>
        <p:nvSpPr>
          <p:cNvPr id="4" name="灯片编号占位符 3"/>
          <p:cNvSpPr>
            <a:spLocks noGrp="1"/>
          </p:cNvSpPr>
          <p:nvPr>
            <p:ph type="sldNum" sz="quarter" idx="5"/>
          </p:nvPr>
        </p:nvSpPr>
        <p:spPr/>
        <p:txBody>
          <a:bodyPr/>
          <a:lstStyle/>
          <a:p>
            <a:fld id="{FBA909D7-2FEF-4905-BBEC-3085DE2A16DA}" type="slidenum">
              <a:rPr lang="zh-CN" altLang="en-US" smtClean="0"/>
              <a:t>23</a:t>
            </a:fld>
            <a:endParaRPr lang="zh-CN" altLang="en-US"/>
          </a:p>
        </p:txBody>
      </p:sp>
    </p:spTree>
    <p:extLst>
      <p:ext uri="{BB962C8B-B14F-4D97-AF65-F5344CB8AC3E}">
        <p14:creationId xmlns:p14="http://schemas.microsoft.com/office/powerpoint/2010/main" val="10469128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b="0" i="0" dirty="0">
                <a:solidFill>
                  <a:srgbClr val="333333"/>
                </a:solidFill>
                <a:effectLst/>
                <a:latin typeface="Open Sans" panose="020B0606030504020204" pitchFamily="34" charset="0"/>
              </a:rPr>
              <a:t>The evaluation shows that </a:t>
            </a:r>
            <a:r>
              <a:rPr lang="en-US" altLang="zh-CN" b="0" i="0" dirty="0" err="1">
                <a:solidFill>
                  <a:srgbClr val="333333"/>
                </a:solidFill>
                <a:effectLst/>
                <a:latin typeface="Open Sans" panose="020B0606030504020204" pitchFamily="34" charset="0"/>
              </a:rPr>
              <a:t>ScalaCN</a:t>
            </a:r>
            <a:r>
              <a:rPr lang="en-US" altLang="zh-CN" b="0" i="0" dirty="0">
                <a:solidFill>
                  <a:srgbClr val="333333"/>
                </a:solidFill>
                <a:effectLst/>
                <a:latin typeface="Open Sans" panose="020B0606030504020204" pitchFamily="34" charset="0"/>
              </a:rPr>
              <a:t> significantly improves the performance by forty percent in micro benchmarks.</a:t>
            </a:r>
          </a:p>
        </p:txBody>
      </p:sp>
      <p:sp>
        <p:nvSpPr>
          <p:cNvPr id="4" name="灯片编号占位符 3"/>
          <p:cNvSpPr>
            <a:spLocks noGrp="1"/>
          </p:cNvSpPr>
          <p:nvPr>
            <p:ph type="sldNum" sz="quarter" idx="5"/>
          </p:nvPr>
        </p:nvSpPr>
        <p:spPr/>
        <p:txBody>
          <a:bodyPr/>
          <a:lstStyle/>
          <a:p>
            <a:fld id="{FBA909D7-2FEF-4905-BBEC-3085DE2A16DA}" type="slidenum">
              <a:rPr lang="zh-CN" altLang="en-US" smtClean="0"/>
              <a:t>24</a:t>
            </a:fld>
            <a:endParaRPr lang="zh-CN" altLang="en-US"/>
          </a:p>
        </p:txBody>
      </p:sp>
    </p:spTree>
    <p:extLst>
      <p:ext uri="{BB962C8B-B14F-4D97-AF65-F5344CB8AC3E}">
        <p14:creationId xmlns:p14="http://schemas.microsoft.com/office/powerpoint/2010/main" val="5835119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b="0" i="0" dirty="0">
                <a:solidFill>
                  <a:srgbClr val="333333"/>
                </a:solidFill>
                <a:effectLst/>
                <a:latin typeface="Open Sans" panose="020B0606030504020204" pitchFamily="34" charset="0"/>
              </a:rPr>
              <a:t>And improves the performance by seventeen percent in production given the high dynamics of the production workloads.</a:t>
            </a:r>
          </a:p>
        </p:txBody>
      </p:sp>
      <p:sp>
        <p:nvSpPr>
          <p:cNvPr id="4" name="灯片编号占位符 3"/>
          <p:cNvSpPr>
            <a:spLocks noGrp="1"/>
          </p:cNvSpPr>
          <p:nvPr>
            <p:ph type="sldNum" sz="quarter" idx="5"/>
          </p:nvPr>
        </p:nvSpPr>
        <p:spPr/>
        <p:txBody>
          <a:bodyPr/>
          <a:lstStyle/>
          <a:p>
            <a:fld id="{FBA909D7-2FEF-4905-BBEC-3085DE2A16DA}" type="slidenum">
              <a:rPr lang="zh-CN" altLang="en-US" smtClean="0"/>
              <a:t>25</a:t>
            </a:fld>
            <a:endParaRPr lang="zh-CN" altLang="en-US"/>
          </a:p>
        </p:txBody>
      </p:sp>
    </p:spTree>
    <p:extLst>
      <p:ext uri="{BB962C8B-B14F-4D97-AF65-F5344CB8AC3E}">
        <p14:creationId xmlns:p14="http://schemas.microsoft.com/office/powerpoint/2010/main" val="25445631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b="0" i="0" dirty="0">
                <a:solidFill>
                  <a:srgbClr val="333333"/>
                </a:solidFill>
                <a:effectLst/>
                <a:latin typeface="Open Sans" panose="020B0606030504020204" pitchFamily="34" charset="0"/>
              </a:rPr>
              <a:t>Although </a:t>
            </a:r>
            <a:r>
              <a:rPr lang="en-US" altLang="zh-CN" b="0" i="0" dirty="0" err="1">
                <a:solidFill>
                  <a:srgbClr val="333333"/>
                </a:solidFill>
                <a:effectLst/>
                <a:latin typeface="Open Sans" panose="020B0606030504020204" pitchFamily="34" charset="0"/>
              </a:rPr>
              <a:t>ScalaCN</a:t>
            </a:r>
            <a:r>
              <a:rPr lang="en-US" altLang="zh-CN" b="0" i="0" dirty="0">
                <a:solidFill>
                  <a:srgbClr val="333333"/>
                </a:solidFill>
                <a:effectLst/>
                <a:latin typeface="Open Sans" panose="020B0606030504020204" pitchFamily="34" charset="0"/>
              </a:rPr>
              <a:t> determines the flow table organization before offloading flows, it incurs negligible side effects on flow startup performance.</a:t>
            </a:r>
          </a:p>
        </p:txBody>
      </p:sp>
      <p:sp>
        <p:nvSpPr>
          <p:cNvPr id="4" name="灯片编号占位符 3"/>
          <p:cNvSpPr>
            <a:spLocks noGrp="1"/>
          </p:cNvSpPr>
          <p:nvPr>
            <p:ph type="sldNum" sz="quarter" idx="5"/>
          </p:nvPr>
        </p:nvSpPr>
        <p:spPr/>
        <p:txBody>
          <a:bodyPr/>
          <a:lstStyle/>
          <a:p>
            <a:fld id="{FBA909D7-2FEF-4905-BBEC-3085DE2A16DA}" type="slidenum">
              <a:rPr lang="zh-CN" altLang="en-US" smtClean="0"/>
              <a:t>26</a:t>
            </a:fld>
            <a:endParaRPr lang="zh-CN" altLang="en-US"/>
          </a:p>
        </p:txBody>
      </p:sp>
    </p:spTree>
    <p:extLst>
      <p:ext uri="{BB962C8B-B14F-4D97-AF65-F5344CB8AC3E}">
        <p14:creationId xmlns:p14="http://schemas.microsoft.com/office/powerpoint/2010/main" val="34055806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b="0" i="0" dirty="0">
                <a:solidFill>
                  <a:srgbClr val="333333"/>
                </a:solidFill>
                <a:effectLst/>
                <a:latin typeface="Open Sans" panose="020B0606030504020204" pitchFamily="34" charset="0"/>
              </a:rPr>
              <a:t>In summary, in this work we conduct the </a:t>
            </a:r>
            <a:r>
              <a:rPr lang="en-US" altLang="zh-CN" sz="1200" b="0" dirty="0"/>
              <a:t>first study to uncover the scalability wall in a large-scale RCN, and pinpoint the culprit to be RNICs.</a:t>
            </a:r>
          </a:p>
          <a:p>
            <a:pPr algn="l"/>
            <a:endParaRPr lang="en-US" altLang="zh-CN" sz="1200" b="0" i="0" dirty="0">
              <a:solidFill>
                <a:srgbClr val="333333"/>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dirty="0">
                <a:solidFill>
                  <a:srgbClr val="333333"/>
                </a:solidFill>
                <a:effectLst/>
                <a:latin typeface="Open Sans" panose="020B0606030504020204" pitchFamily="34" charset="0"/>
              </a:rPr>
              <a:t>To address this, </a:t>
            </a:r>
            <a:r>
              <a:rPr lang="en-US" altLang="zh-CN" sz="1200" b="0" i="0" dirty="0">
                <a:solidFill>
                  <a:srgbClr val="333333"/>
                </a:solidFill>
                <a:effectLst/>
                <a:latin typeface="Open Sans" panose="020B0606030504020204" pitchFamily="34" charset="0"/>
              </a:rPr>
              <a:t>w</a:t>
            </a:r>
            <a:r>
              <a:rPr lang="en-US" altLang="zh-CN" sz="1200" b="0" dirty="0"/>
              <a:t>e devise combinatorial causal testing based on RNICs’ common abstractions, so as to efficiently approximate RNICs’ internals and infer the root causes of performance issues.</a:t>
            </a:r>
          </a:p>
          <a:p>
            <a:pPr algn="l"/>
            <a:endParaRPr lang="en-US" altLang="zh-CN" b="0" i="0" dirty="0">
              <a:solidFill>
                <a:srgbClr val="333333"/>
              </a:solidFill>
              <a:effectLst/>
              <a:latin typeface="Open Sans" panose="020B0606030504020204" pitchFamily="34" charset="0"/>
            </a:endParaRPr>
          </a:p>
          <a:p>
            <a:pPr algn="l"/>
            <a:r>
              <a:rPr lang="en-US" altLang="zh-CN" sz="1200" b="0" dirty="0"/>
              <a:t>We devise an effective method to accommodate RNICs to RCN scaling. Evaluation on real-world workloads and the feedback from vendors confirm its efficacy. </a:t>
            </a:r>
            <a:endParaRPr lang="en-US" altLang="zh-CN" sz="1200" b="0" i="0" dirty="0">
              <a:solidFill>
                <a:srgbClr val="333333"/>
              </a:solidFill>
              <a:effectLst/>
              <a:latin typeface="Open Sans" panose="020B0606030504020204" pitchFamily="34" charset="0"/>
            </a:endParaRPr>
          </a:p>
          <a:p>
            <a:pPr algn="l"/>
            <a:endParaRPr lang="en-US" altLang="zh-CN" sz="1200" b="0" i="0" dirty="0">
              <a:solidFill>
                <a:srgbClr val="333333"/>
              </a:solidFill>
              <a:effectLst/>
              <a:latin typeface="Open Sans" panose="020B0606030504020204" pitchFamily="34" charset="0"/>
            </a:endParaRPr>
          </a:p>
          <a:p>
            <a:pPr algn="l"/>
            <a:r>
              <a:rPr lang="en-US" altLang="zh-CN" sz="1200" b="0" i="0" dirty="0">
                <a:solidFill>
                  <a:srgbClr val="333333"/>
                </a:solidFill>
                <a:effectLst/>
                <a:latin typeface="Open Sans" panose="020B0606030504020204" pitchFamily="34" charset="0"/>
              </a:rPr>
              <a:t>Finally, this work is specially supported by Deng Feng Fund.</a:t>
            </a:r>
          </a:p>
          <a:p>
            <a:pPr algn="l"/>
            <a:endParaRPr lang="en-US" altLang="zh-CN" sz="1200" b="0" i="0" dirty="0">
              <a:solidFill>
                <a:srgbClr val="333333"/>
              </a:solidFill>
              <a:effectLst/>
              <a:latin typeface="Open Sans" panose="020B0606030504020204" pitchFamily="34" charset="0"/>
            </a:endParaRPr>
          </a:p>
          <a:p>
            <a:pPr algn="l"/>
            <a:r>
              <a:rPr lang="en-US" altLang="zh-CN" sz="1200" b="0" i="0" dirty="0">
                <a:solidFill>
                  <a:srgbClr val="333333"/>
                </a:solidFill>
                <a:effectLst/>
                <a:latin typeface="Open Sans" panose="020B0606030504020204" pitchFamily="34" charset="0"/>
              </a:rPr>
              <a:t>Thank you! And I’m ready for Q&amp;A!</a:t>
            </a:r>
            <a:endParaRPr lang="en-US" altLang="zh-CN" b="0" i="0" dirty="0">
              <a:solidFill>
                <a:srgbClr val="333333"/>
              </a:solidFill>
              <a:effectLst/>
              <a:latin typeface="Open Sans" panose="020B0606030504020204" pitchFamily="34" charset="0"/>
            </a:endParaRPr>
          </a:p>
        </p:txBody>
      </p:sp>
      <p:sp>
        <p:nvSpPr>
          <p:cNvPr id="4" name="灯片编号占位符 3"/>
          <p:cNvSpPr>
            <a:spLocks noGrp="1"/>
          </p:cNvSpPr>
          <p:nvPr>
            <p:ph type="sldNum" sz="quarter" idx="5"/>
          </p:nvPr>
        </p:nvSpPr>
        <p:spPr/>
        <p:txBody>
          <a:bodyPr/>
          <a:lstStyle/>
          <a:p>
            <a:fld id="{FBA909D7-2FEF-4905-BBEC-3085DE2A16DA}" type="slidenum">
              <a:rPr lang="zh-CN" altLang="en-US" smtClean="0"/>
              <a:t>27</a:t>
            </a:fld>
            <a:endParaRPr lang="zh-CN" altLang="en-US"/>
          </a:p>
        </p:txBody>
      </p:sp>
    </p:spTree>
    <p:extLst>
      <p:ext uri="{BB962C8B-B14F-4D97-AF65-F5344CB8AC3E}">
        <p14:creationId xmlns:p14="http://schemas.microsoft.com/office/powerpoint/2010/main" val="3727558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lnSpc>
                <a:spcPts val="2143"/>
              </a:lnSpc>
              <a:spcBef>
                <a:spcPts val="1029"/>
              </a:spcBef>
              <a:spcAft>
                <a:spcPts val="1029"/>
              </a:spcAft>
              <a:buNone/>
            </a:pPr>
            <a:r>
              <a:rPr lang="en" altLang="zh-CN" b="0" i="0" dirty="0">
                <a:solidFill>
                  <a:srgbClr val="404040"/>
                </a:solidFill>
                <a:effectLst/>
                <a:latin typeface="DeepSeek-CJK-patch"/>
              </a:rPr>
              <a:t>Containers have become a pivotal technology in modern computing, and it</a:t>
            </a:r>
            <a:r>
              <a:rPr lang="en-US" altLang="zh-CN" b="0" i="0" dirty="0">
                <a:solidFill>
                  <a:srgbClr val="404040"/>
                </a:solidFill>
                <a:effectLst/>
                <a:latin typeface="DeepSeek-CJK-patch"/>
              </a:rPr>
              <a:t>’s </a:t>
            </a:r>
            <a:r>
              <a:rPr lang="en" altLang="zh-CN" b="0" i="0" dirty="0">
                <a:solidFill>
                  <a:srgbClr val="404040"/>
                </a:solidFill>
                <a:effectLst/>
                <a:latin typeface="DeepSeek-CJK-patch"/>
              </a:rPr>
              <a:t>changing how we build and deploy applications. For example, they can serve as the foundation for microservices architectures</a:t>
            </a:r>
            <a:r>
              <a:rPr lang="en" altLang="zh-CN" b="0" i="0" strike="sngStrike" dirty="0">
                <a:solidFill>
                  <a:srgbClr val="404040"/>
                </a:solidFill>
                <a:effectLst/>
                <a:latin typeface="DeepSeek-CJK-patch"/>
              </a:rPr>
              <a:t>—allowing us to break down complex applications into smaller, manageable, and independently scalable components.</a:t>
            </a:r>
          </a:p>
          <a:p>
            <a:pPr algn="l">
              <a:lnSpc>
                <a:spcPts val="2143"/>
              </a:lnSpc>
              <a:spcBef>
                <a:spcPts val="1029"/>
              </a:spcBef>
              <a:spcAft>
                <a:spcPts val="1029"/>
              </a:spcAft>
              <a:buNone/>
            </a:pPr>
            <a:r>
              <a:rPr lang="en" altLang="zh-CN" b="0" i="0" dirty="0">
                <a:solidFill>
                  <a:srgbClr val="404040"/>
                </a:solidFill>
                <a:effectLst/>
                <a:latin typeface="DeepSeek-CJK-patch"/>
              </a:rPr>
              <a:t>Containers are now also widely used in large-scale AI workloads. They enable the deployment of massive LLM training clusters efficiently.</a:t>
            </a:r>
          </a:p>
          <a:p>
            <a:pPr algn="l">
              <a:lnSpc>
                <a:spcPts val="2143"/>
              </a:lnSpc>
              <a:spcBef>
                <a:spcPts val="1029"/>
              </a:spcBef>
              <a:spcAft>
                <a:spcPts val="1029"/>
              </a:spcAft>
              <a:buNone/>
            </a:pPr>
            <a:endParaRPr lang="en" altLang="zh-CN" b="0" i="0" dirty="0">
              <a:solidFill>
                <a:srgbClr val="404040"/>
              </a:solidFill>
              <a:effectLst/>
              <a:latin typeface="DeepSeek-CJK-patch"/>
            </a:endParaRPr>
          </a:p>
          <a:p>
            <a:pPr algn="l">
              <a:lnSpc>
                <a:spcPts val="2143"/>
              </a:lnSpc>
              <a:spcBef>
                <a:spcPts val="1029"/>
              </a:spcBef>
              <a:spcAft>
                <a:spcPts val="1029"/>
              </a:spcAft>
              <a:buNone/>
            </a:pPr>
            <a:r>
              <a:rPr lang="en" altLang="zh-CN" b="0" i="0" strike="sngStrike" dirty="0">
                <a:solidFill>
                  <a:srgbClr val="404040"/>
                </a:solidFill>
                <a:effectLst/>
                <a:latin typeface="DeepSeek-CJK-patch"/>
              </a:rPr>
              <a:t>They’re also key to streamlining DevOps practices and CI/CD pipelines, accelerating software delivery while maintaining consistency across development, testing, and production environments.</a:t>
            </a:r>
          </a:p>
          <a:p>
            <a:pPr algn="l">
              <a:lnSpc>
                <a:spcPts val="2143"/>
              </a:lnSpc>
              <a:spcBef>
                <a:spcPts val="1029"/>
              </a:spcBef>
              <a:spcAft>
                <a:spcPts val="1029"/>
              </a:spcAft>
              <a:buNone/>
            </a:pPr>
            <a:endParaRPr lang="en" altLang="zh-CN" b="0" i="0" dirty="0">
              <a:solidFill>
                <a:srgbClr val="404040"/>
              </a:solidFill>
              <a:effectLst/>
              <a:latin typeface="DeepSeek-CJK-patch"/>
            </a:endParaRPr>
          </a:p>
          <a:p>
            <a:pPr algn="l">
              <a:lnSpc>
                <a:spcPts val="2143"/>
              </a:lnSpc>
              <a:spcBef>
                <a:spcPts val="1029"/>
              </a:spcBef>
              <a:spcAft>
                <a:spcPts val="1029"/>
              </a:spcAft>
              <a:buNone/>
            </a:pPr>
            <a:r>
              <a:rPr lang="en" altLang="zh-CN" b="0" i="0" dirty="0">
                <a:solidFill>
                  <a:srgbClr val="404040"/>
                </a:solidFill>
                <a:effectLst/>
                <a:latin typeface="DeepSeek-CJK-patch"/>
              </a:rPr>
              <a:t>So in the meantime container networks enables seamless communication among containers in data centers.</a:t>
            </a:r>
          </a:p>
          <a:p>
            <a:pPr algn="l">
              <a:lnSpc>
                <a:spcPts val="2143"/>
              </a:lnSpc>
              <a:spcBef>
                <a:spcPts val="1029"/>
              </a:spcBef>
              <a:spcAft>
                <a:spcPts val="1029"/>
              </a:spcAft>
              <a:buNone/>
            </a:pPr>
            <a:r>
              <a:rPr lang="en" altLang="zh-CN" b="0" i="0" dirty="0">
                <a:solidFill>
                  <a:srgbClr val="404040"/>
                </a:solidFill>
                <a:effectLst/>
                <a:latin typeface="DeepSeek-CJK-patch"/>
              </a:rPr>
              <a:t>It typically supports critical features like multi-tenancy and network virtualization.</a:t>
            </a:r>
          </a:p>
          <a:p>
            <a:pPr algn="l">
              <a:lnSpc>
                <a:spcPts val="2143"/>
              </a:lnSpc>
              <a:spcBef>
                <a:spcPts val="1029"/>
              </a:spcBef>
              <a:spcAft>
                <a:spcPts val="1029"/>
              </a:spcAft>
              <a:buNone/>
            </a:pPr>
            <a:endParaRPr lang="en" altLang="zh-CN" b="0" i="0" dirty="0">
              <a:solidFill>
                <a:srgbClr val="404040"/>
              </a:solidFill>
              <a:effectLst/>
              <a:latin typeface="DeepSeek-CJK-patch"/>
            </a:endParaRPr>
          </a:p>
          <a:p>
            <a:pPr algn="l">
              <a:lnSpc>
                <a:spcPts val="2143"/>
              </a:lnSpc>
              <a:spcBef>
                <a:spcPts val="1029"/>
              </a:spcBef>
              <a:spcAft>
                <a:spcPts val="1029"/>
              </a:spcAft>
            </a:pPr>
            <a:r>
              <a:rPr lang="en" altLang="zh-CN" b="0" i="0" dirty="0">
                <a:solidFill>
                  <a:srgbClr val="404040"/>
                </a:solidFill>
                <a:effectLst/>
                <a:latin typeface="DeepSeek-CJK-patch"/>
              </a:rPr>
              <a:t>And most importantly for our discussion: container networks must deliver high-performance, low-latency communication.</a:t>
            </a:r>
          </a:p>
        </p:txBody>
      </p:sp>
      <p:sp>
        <p:nvSpPr>
          <p:cNvPr id="4" name="灯片编号占位符 3"/>
          <p:cNvSpPr>
            <a:spLocks noGrp="1"/>
          </p:cNvSpPr>
          <p:nvPr>
            <p:ph type="sldNum" sz="quarter" idx="5"/>
          </p:nvPr>
        </p:nvSpPr>
        <p:spPr/>
        <p:txBody>
          <a:bodyPr/>
          <a:lstStyle/>
          <a:p>
            <a:fld id="{FBA909D7-2FEF-4905-BBEC-3085DE2A16DA}" type="slidenum">
              <a:rPr lang="zh-CN" altLang="en-US" smtClean="0"/>
              <a:t>3</a:t>
            </a:fld>
            <a:endParaRPr lang="zh-CN" altLang="en-US"/>
          </a:p>
        </p:txBody>
      </p:sp>
    </p:spTree>
    <p:extLst>
      <p:ext uri="{BB962C8B-B14F-4D97-AF65-F5344CB8AC3E}">
        <p14:creationId xmlns:p14="http://schemas.microsoft.com/office/powerpoint/2010/main" val="2114204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E8941-0ED7-066F-B022-B65804A323F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A7B30D7-046A-5C24-B4B4-4025348F183D}"/>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5A3F92E2-15F5-0649-2659-B9C65B197471}"/>
              </a:ext>
            </a:extLst>
          </p:cNvPr>
          <p:cNvSpPr>
            <a:spLocks noGrp="1"/>
          </p:cNvSpPr>
          <p:nvPr>
            <p:ph type="body" idx="1"/>
          </p:nvPr>
        </p:nvSpPr>
        <p:spPr/>
        <p:txBody>
          <a:bodyPr/>
          <a:lstStyle/>
          <a:p>
            <a:pPr marL="0" marR="0" lvl="0" indent="0" algn="l" defTabSz="914400" rtl="0" eaLnBrk="1" fontAlgn="auto" latinLnBrk="0" hangingPunct="1">
              <a:lnSpc>
                <a:spcPts val="2143"/>
              </a:lnSpc>
              <a:spcBef>
                <a:spcPts val="1029"/>
              </a:spcBef>
              <a:spcAft>
                <a:spcPts val="1029"/>
              </a:spcAft>
              <a:buClrTx/>
              <a:buSzTx/>
              <a:buFontTx/>
              <a:buNone/>
              <a:tabLst/>
              <a:defRPr/>
            </a:pPr>
            <a:r>
              <a:rPr lang="en" altLang="zh-CN" b="0" i="0" dirty="0">
                <a:solidFill>
                  <a:srgbClr val="404040"/>
                </a:solidFill>
                <a:effectLst/>
                <a:latin typeface="DeepSeek-CJK-patch"/>
              </a:rPr>
              <a:t>To achieve this goal, container networks are usually built based on RDMA NICs to offload </a:t>
            </a:r>
            <a:r>
              <a:rPr lang="en" altLang="zh-CN" i="0" dirty="0">
                <a:effectLst/>
                <a:latin typeface="Helvetica" pitchFamily="2" charset="0"/>
              </a:rPr>
              <a:t>data traffic and network functions from the host OS to the dedicated hardware.</a:t>
            </a:r>
          </a:p>
          <a:p>
            <a:pPr marL="0" marR="0" lvl="0" indent="0" algn="l" defTabSz="914400" rtl="0" eaLnBrk="1" fontAlgn="auto" latinLnBrk="0" hangingPunct="1">
              <a:lnSpc>
                <a:spcPts val="2143"/>
              </a:lnSpc>
              <a:spcBef>
                <a:spcPts val="1029"/>
              </a:spcBef>
              <a:spcAft>
                <a:spcPts val="1029"/>
              </a:spcAft>
              <a:buClrTx/>
              <a:buSzTx/>
              <a:buFontTx/>
              <a:buNone/>
              <a:tabLst/>
              <a:defRPr/>
            </a:pPr>
            <a:r>
              <a:rPr lang="en" altLang="zh-CN" i="0" dirty="0">
                <a:effectLst/>
                <a:latin typeface="Helvetica" pitchFamily="2" charset="0"/>
              </a:rPr>
              <a:t>In this way, network traffic can all be processed in hardware, and the packet switching and network virtualization can also be more efficient.</a:t>
            </a:r>
          </a:p>
          <a:p>
            <a:pPr>
              <a:buNone/>
            </a:pPr>
            <a:r>
              <a:rPr lang="en" altLang="zh-CN" i="0" dirty="0">
                <a:effectLst/>
                <a:latin typeface="Helvetica" pitchFamily="2" charset="0"/>
              </a:rPr>
              <a:t>The resulting RDMA-offloaded container network (or RCN for short) is expected to have at least three times of performance gain compared to the traditional network stack inside the OS.</a:t>
            </a:r>
          </a:p>
          <a:p>
            <a:pPr algn="l">
              <a:lnSpc>
                <a:spcPts val="2143"/>
              </a:lnSpc>
              <a:spcBef>
                <a:spcPts val="1029"/>
              </a:spcBef>
              <a:spcAft>
                <a:spcPts val="1029"/>
              </a:spcAft>
              <a:buNone/>
            </a:pPr>
            <a:endParaRPr lang="en" altLang="zh-CN" b="0" i="0" dirty="0">
              <a:solidFill>
                <a:srgbClr val="404040"/>
              </a:solidFill>
              <a:effectLst/>
              <a:latin typeface="DeepSeek-CJK-patch"/>
            </a:endParaRPr>
          </a:p>
          <a:p>
            <a:pPr algn="l">
              <a:lnSpc>
                <a:spcPts val="2143"/>
              </a:lnSpc>
              <a:spcBef>
                <a:spcPts val="1029"/>
              </a:spcBef>
              <a:spcAft>
                <a:spcPts val="1029"/>
              </a:spcAft>
              <a:buNone/>
            </a:pPr>
            <a:endParaRPr lang="en" altLang="zh-CN" b="0" i="0" dirty="0">
              <a:solidFill>
                <a:srgbClr val="404040"/>
              </a:solidFill>
              <a:effectLst/>
              <a:latin typeface="DeepSeek-CJK-patch"/>
            </a:endParaRPr>
          </a:p>
        </p:txBody>
      </p:sp>
      <p:sp>
        <p:nvSpPr>
          <p:cNvPr id="4" name="灯片编号占位符 3">
            <a:extLst>
              <a:ext uri="{FF2B5EF4-FFF2-40B4-BE49-F238E27FC236}">
                <a16:creationId xmlns:a16="http://schemas.microsoft.com/office/drawing/2014/main" id="{6E25670F-71D2-84E4-2B6D-1AB91825425F}"/>
              </a:ext>
            </a:extLst>
          </p:cNvPr>
          <p:cNvSpPr>
            <a:spLocks noGrp="1"/>
          </p:cNvSpPr>
          <p:nvPr>
            <p:ph type="sldNum" sz="quarter" idx="5"/>
          </p:nvPr>
        </p:nvSpPr>
        <p:spPr/>
        <p:txBody>
          <a:bodyPr/>
          <a:lstStyle/>
          <a:p>
            <a:fld id="{FBA909D7-2FEF-4905-BBEC-3085DE2A16DA}" type="slidenum">
              <a:rPr lang="zh-CN" altLang="en-US" smtClean="0"/>
              <a:t>4</a:t>
            </a:fld>
            <a:endParaRPr lang="zh-CN" altLang="en-US"/>
          </a:p>
        </p:txBody>
      </p:sp>
    </p:spTree>
    <p:extLst>
      <p:ext uri="{BB962C8B-B14F-4D97-AF65-F5344CB8AC3E}">
        <p14:creationId xmlns:p14="http://schemas.microsoft.com/office/powerpoint/2010/main" val="3946241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4D53E-6001-2E2B-B519-7262EE3A010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95B4BC4-6869-CC5D-A23E-CCC5704CDA07}"/>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360CF120-8EEA-21D0-033B-FA9B036739EF}"/>
              </a:ext>
            </a:extLst>
          </p:cNvPr>
          <p:cNvSpPr>
            <a:spLocks noGrp="1"/>
          </p:cNvSpPr>
          <p:nvPr>
            <p:ph type="body" idx="1"/>
          </p:nvPr>
        </p:nvSpPr>
        <p:spPr/>
        <p:txBody>
          <a:bodyPr/>
          <a:lstStyle/>
          <a:p>
            <a:pPr algn="l">
              <a:lnSpc>
                <a:spcPts val="2143"/>
              </a:lnSpc>
              <a:spcBef>
                <a:spcPts val="1029"/>
              </a:spcBef>
              <a:spcAft>
                <a:spcPts val="1029"/>
              </a:spcAft>
              <a:buNone/>
            </a:pPr>
            <a:r>
              <a:rPr lang="en" altLang="zh-CN" b="0" i="0" dirty="0">
                <a:solidFill>
                  <a:srgbClr val="404040"/>
                </a:solidFill>
                <a:effectLst/>
                <a:latin typeface="DeepSeek-CJK-patch"/>
              </a:rPr>
              <a:t>Despite its performance advantages, an RCN in production has scalability walls. Let’s look at a real-world example from Alibaba Cloud’s infrastructure: A typical RCN cluster has 8,000 physical hosts and 40,000 RDMA NICs (RNICs), serving around zero point five million active containers.</a:t>
            </a:r>
          </a:p>
          <a:p>
            <a:pPr algn="l">
              <a:lnSpc>
                <a:spcPts val="2143"/>
              </a:lnSpc>
              <a:spcBef>
                <a:spcPts val="1029"/>
              </a:spcBef>
              <a:spcAft>
                <a:spcPts val="1029"/>
              </a:spcAft>
              <a:buNone/>
            </a:pPr>
            <a:endParaRPr lang="en" altLang="zh-CN" b="0" i="0" dirty="0">
              <a:solidFill>
                <a:srgbClr val="404040"/>
              </a:solidFill>
              <a:effectLst/>
              <a:latin typeface="DeepSeek-CJK-patch"/>
            </a:endParaRPr>
          </a:p>
          <a:p>
            <a:pPr algn="l">
              <a:lnSpc>
                <a:spcPts val="2143"/>
              </a:lnSpc>
              <a:spcBef>
                <a:spcPts val="1029"/>
              </a:spcBef>
              <a:spcAft>
                <a:spcPts val="1029"/>
              </a:spcAft>
              <a:buNone/>
            </a:pPr>
            <a:r>
              <a:rPr lang="en" altLang="zh-CN" b="0" i="0" dirty="0">
                <a:solidFill>
                  <a:srgbClr val="404040"/>
                </a:solidFill>
                <a:effectLst/>
                <a:latin typeface="DeepSeek-CJK-patch"/>
              </a:rPr>
              <a:t>However, we find when the network scales from zero point four million to zero point eight million containers, the aggregated bandwidth over a specific RNIC can decrease by at most 87%, and the end-to-end latency can spike by 34 times.</a:t>
            </a:r>
          </a:p>
          <a:p>
            <a:pPr algn="l">
              <a:lnSpc>
                <a:spcPts val="2143"/>
              </a:lnSpc>
              <a:spcBef>
                <a:spcPts val="1029"/>
              </a:spcBef>
              <a:spcAft>
                <a:spcPts val="1029"/>
              </a:spcAft>
              <a:buNone/>
            </a:pPr>
            <a:endParaRPr lang="en" altLang="zh-CN" b="0" i="0" dirty="0">
              <a:solidFill>
                <a:srgbClr val="404040"/>
              </a:solidFill>
              <a:effectLst/>
              <a:latin typeface="DeepSeek-CJK-patch"/>
            </a:endParaRPr>
          </a:p>
          <a:p>
            <a:pPr algn="l"/>
            <a:r>
              <a:rPr lang="en-US" altLang="zh-CN" b="0" i="0" dirty="0">
                <a:solidFill>
                  <a:srgbClr val="333333"/>
                </a:solidFill>
                <a:effectLst/>
                <a:latin typeface="Open Sans" panose="020B0606030504020204" pitchFamily="34" charset="0"/>
              </a:rPr>
              <a:t>At first glance, this is easy to understand because the hardware resources in RNICs are limited.</a:t>
            </a:r>
          </a:p>
          <a:p>
            <a:pPr algn="l"/>
            <a:r>
              <a:rPr lang="en-US" altLang="zh-CN" b="0" i="0" dirty="0">
                <a:solidFill>
                  <a:srgbClr val="333333"/>
                </a:solidFill>
                <a:effectLst/>
                <a:latin typeface="Open Sans" panose="020B0606030504020204" pitchFamily="34" charset="0"/>
              </a:rPr>
              <a:t>But as a cloud service provider, we wonder which components exactly are causing the bottleneck, and whether we can take active measures to avoid them.</a:t>
            </a:r>
          </a:p>
        </p:txBody>
      </p:sp>
      <p:sp>
        <p:nvSpPr>
          <p:cNvPr id="4" name="灯片编号占位符 3">
            <a:extLst>
              <a:ext uri="{FF2B5EF4-FFF2-40B4-BE49-F238E27FC236}">
                <a16:creationId xmlns:a16="http://schemas.microsoft.com/office/drawing/2014/main" id="{B5D2BDF0-FB9A-16B3-EF75-098FC10E266E}"/>
              </a:ext>
            </a:extLst>
          </p:cNvPr>
          <p:cNvSpPr>
            <a:spLocks noGrp="1"/>
          </p:cNvSpPr>
          <p:nvPr>
            <p:ph type="sldNum" sz="quarter" idx="5"/>
          </p:nvPr>
        </p:nvSpPr>
        <p:spPr/>
        <p:txBody>
          <a:bodyPr/>
          <a:lstStyle/>
          <a:p>
            <a:fld id="{FBA909D7-2FEF-4905-BBEC-3085DE2A16DA}" type="slidenum">
              <a:rPr lang="zh-CN" altLang="en-US" smtClean="0"/>
              <a:t>5</a:t>
            </a:fld>
            <a:endParaRPr lang="zh-CN" altLang="en-US"/>
          </a:p>
        </p:txBody>
      </p:sp>
    </p:spTree>
    <p:extLst>
      <p:ext uri="{BB962C8B-B14F-4D97-AF65-F5344CB8AC3E}">
        <p14:creationId xmlns:p14="http://schemas.microsoft.com/office/powerpoint/2010/main" val="3747296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7ECE93-FD24-8C4A-3EE6-6DC7B333AD7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0C17340-0A7C-F0C9-9F12-168CB870AF2C}"/>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569C0A19-C5D2-4EC3-1D83-8258FFE97D2E}"/>
              </a:ext>
            </a:extLst>
          </p:cNvPr>
          <p:cNvSpPr>
            <a:spLocks noGrp="1"/>
          </p:cNvSpPr>
          <p:nvPr>
            <p:ph type="body" idx="1"/>
          </p:nvPr>
        </p:nvSpPr>
        <p:spPr/>
        <p:txBody>
          <a:bodyPr/>
          <a:lstStyle/>
          <a:p>
            <a:pPr algn="l">
              <a:lnSpc>
                <a:spcPts val="2143"/>
              </a:lnSpc>
              <a:spcBef>
                <a:spcPts val="1029"/>
              </a:spcBef>
              <a:spcAft>
                <a:spcPts val="1029"/>
              </a:spcAft>
              <a:buNone/>
            </a:pPr>
            <a:r>
              <a:rPr lang="en" altLang="zh-CN" b="0" i="0" dirty="0">
                <a:solidFill>
                  <a:srgbClr val="404040"/>
                </a:solidFill>
                <a:effectLst/>
                <a:latin typeface="Calibri" panose="020F0502020204030204" pitchFamily="34" charset="0"/>
                <a:ea typeface="+mn-ea"/>
                <a:cs typeface="Calibri" panose="020F0502020204030204" pitchFamily="34" charset="0"/>
              </a:rPr>
              <a:t>To understand these scalability walls, we conducted a year-long measurement study from April 2023 to April 2024, analyzing a large-scale RCN deployment in Alibaba Cloud.</a:t>
            </a:r>
          </a:p>
          <a:p>
            <a:pPr algn="l">
              <a:lnSpc>
                <a:spcPts val="2143"/>
              </a:lnSpc>
              <a:spcBef>
                <a:spcPts val="1029"/>
              </a:spcBef>
              <a:spcAft>
                <a:spcPts val="1029"/>
              </a:spcAft>
              <a:buNone/>
            </a:pPr>
            <a:r>
              <a:rPr lang="en" altLang="zh-CN" b="0" i="0" dirty="0">
                <a:solidFill>
                  <a:srgbClr val="404040"/>
                </a:solidFill>
                <a:effectLst/>
                <a:latin typeface="Calibri" panose="020F0502020204030204" pitchFamily="34" charset="0"/>
                <a:ea typeface="+mn-ea"/>
                <a:cs typeface="Calibri" panose="020F0502020204030204" pitchFamily="34" charset="0"/>
              </a:rPr>
              <a:t>Each measured host is equipped with 1 to 8 RNICs.</a:t>
            </a:r>
          </a:p>
          <a:p>
            <a:pPr algn="l">
              <a:lnSpc>
                <a:spcPts val="2143"/>
              </a:lnSpc>
              <a:spcBef>
                <a:spcPts val="1029"/>
              </a:spcBef>
              <a:spcAft>
                <a:spcPts val="1029"/>
              </a:spcAft>
              <a:buNone/>
            </a:pPr>
            <a:r>
              <a:rPr lang="en" altLang="zh-CN" b="0" i="0" dirty="0">
                <a:solidFill>
                  <a:srgbClr val="404040"/>
                </a:solidFill>
                <a:effectLst/>
                <a:latin typeface="Calibri" panose="020F0502020204030204" pitchFamily="34" charset="0"/>
                <a:ea typeface="+mn-ea"/>
                <a:cs typeface="Calibri" panose="020F0502020204030204" pitchFamily="34" charset="0"/>
              </a:rPr>
              <a:t>In addition, we gather RNIC &amp; Kernel Statistics such as the sending and receiving rates of RNICs and the number of connections.</a:t>
            </a:r>
          </a:p>
          <a:p>
            <a:pPr algn="l">
              <a:lnSpc>
                <a:spcPts val="2143"/>
              </a:lnSpc>
              <a:spcBef>
                <a:spcPts val="1029"/>
              </a:spcBef>
              <a:spcAft>
                <a:spcPts val="1029"/>
              </a:spcAft>
              <a:buNone/>
            </a:pPr>
            <a:r>
              <a:rPr lang="en" altLang="zh-CN" b="0" i="0" dirty="0">
                <a:solidFill>
                  <a:srgbClr val="404040"/>
                </a:solidFill>
                <a:effectLst/>
                <a:latin typeface="Calibri" panose="020F0502020204030204" pitchFamily="34" charset="0"/>
                <a:ea typeface="+mn-ea"/>
                <a:cs typeface="Calibri" panose="020F0502020204030204" pitchFamily="34" charset="0"/>
              </a:rPr>
              <a:t>We also monitor the Open </a:t>
            </a:r>
            <a:r>
              <a:rPr lang="en" altLang="zh-CN" b="0" i="0" dirty="0" err="1">
                <a:solidFill>
                  <a:srgbClr val="404040"/>
                </a:solidFill>
                <a:effectLst/>
                <a:latin typeface="Calibri" panose="020F0502020204030204" pitchFamily="34" charset="0"/>
                <a:ea typeface="+mn-ea"/>
                <a:cs typeface="Calibri" panose="020F0502020204030204" pitchFamily="34" charset="0"/>
              </a:rPr>
              <a:t>vSwitch</a:t>
            </a:r>
            <a:r>
              <a:rPr lang="en" altLang="zh-CN" b="0" i="0" dirty="0">
                <a:solidFill>
                  <a:srgbClr val="404040"/>
                </a:solidFill>
                <a:effectLst/>
                <a:latin typeface="Calibri" panose="020F0502020204030204" pitchFamily="34" charset="0"/>
                <a:ea typeface="+mn-ea"/>
                <a:cs typeface="Calibri" panose="020F0502020204030204" pitchFamily="34" charset="0"/>
              </a:rPr>
              <a:t> (OVS) and CNI events including the flow table lookups and subnet allocations.</a:t>
            </a:r>
          </a:p>
          <a:p>
            <a:pPr algn="l">
              <a:lnSpc>
                <a:spcPts val="2143"/>
              </a:lnSpc>
              <a:spcBef>
                <a:spcPts val="1029"/>
              </a:spcBef>
              <a:spcAft>
                <a:spcPts val="1029"/>
              </a:spcAft>
              <a:buNone/>
            </a:pPr>
            <a:endParaRPr lang="en" altLang="zh-CN" b="0" i="0" dirty="0">
              <a:solidFill>
                <a:srgbClr val="404040"/>
              </a:solidFill>
              <a:effectLst/>
              <a:latin typeface="Calibri" panose="020F0502020204030204" pitchFamily="34" charset="0"/>
              <a:ea typeface="+mn-ea"/>
              <a:cs typeface="Calibri" panose="020F0502020204030204" pitchFamily="34" charset="0"/>
            </a:endParaRPr>
          </a:p>
          <a:p>
            <a:pPr algn="l">
              <a:lnSpc>
                <a:spcPts val="2143"/>
              </a:lnSpc>
              <a:spcBef>
                <a:spcPts val="1029"/>
              </a:spcBef>
              <a:spcAft>
                <a:spcPts val="1029"/>
              </a:spcAft>
            </a:pPr>
            <a:r>
              <a:rPr lang="en" altLang="zh-CN" b="0" i="0" strike="sngStrike" dirty="0">
                <a:solidFill>
                  <a:srgbClr val="404040"/>
                </a:solidFill>
                <a:effectLst/>
                <a:latin typeface="Calibri" panose="020F0502020204030204" pitchFamily="34" charset="0"/>
                <a:ea typeface="+mn-ea"/>
                <a:cs typeface="Calibri" panose="020F0502020204030204" pitchFamily="34" charset="0"/>
              </a:rPr>
              <a:t>This multi-layer telemetry enables us to detect performance anomalies immediately.</a:t>
            </a:r>
          </a:p>
          <a:p>
            <a:pPr algn="l"/>
            <a:endParaRPr lang="en-US" altLang="zh-CN" b="0" i="0" dirty="0">
              <a:solidFill>
                <a:srgbClr val="333333"/>
              </a:solidFill>
              <a:effectLst/>
              <a:latin typeface="Calibri" panose="020F0502020204030204" pitchFamily="34" charset="0"/>
              <a:ea typeface="+mn-ea"/>
              <a:cs typeface="Calibri" panose="020F0502020204030204" pitchFamily="34" charset="0"/>
            </a:endParaRPr>
          </a:p>
        </p:txBody>
      </p:sp>
      <p:sp>
        <p:nvSpPr>
          <p:cNvPr id="4" name="灯片编号占位符 3">
            <a:extLst>
              <a:ext uri="{FF2B5EF4-FFF2-40B4-BE49-F238E27FC236}">
                <a16:creationId xmlns:a16="http://schemas.microsoft.com/office/drawing/2014/main" id="{EBCB0C45-692A-15F3-D0CE-DAE5846FCC3D}"/>
              </a:ext>
            </a:extLst>
          </p:cNvPr>
          <p:cNvSpPr>
            <a:spLocks noGrp="1"/>
          </p:cNvSpPr>
          <p:nvPr>
            <p:ph type="sldNum" sz="quarter" idx="5"/>
          </p:nvPr>
        </p:nvSpPr>
        <p:spPr/>
        <p:txBody>
          <a:bodyPr/>
          <a:lstStyle/>
          <a:p>
            <a:fld id="{FBA909D7-2FEF-4905-BBEC-3085DE2A16DA}" type="slidenum">
              <a:rPr lang="zh-CN" altLang="en-US" smtClean="0"/>
              <a:t>6</a:t>
            </a:fld>
            <a:endParaRPr lang="zh-CN" altLang="en-US"/>
          </a:p>
        </p:txBody>
      </p:sp>
    </p:spTree>
    <p:extLst>
      <p:ext uri="{BB962C8B-B14F-4D97-AF65-F5344CB8AC3E}">
        <p14:creationId xmlns:p14="http://schemas.microsoft.com/office/powerpoint/2010/main" val="795267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CD86D4-3B22-913E-527B-DC8F4CD9440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A3216A9B-CA92-77B3-C01B-63C33F47D150}"/>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60D3ADF1-502C-B8E2-5878-B463F7B9BF29}"/>
              </a:ext>
            </a:extLst>
          </p:cNvPr>
          <p:cNvSpPr>
            <a:spLocks noGrp="1"/>
          </p:cNvSpPr>
          <p:nvPr>
            <p:ph type="body" idx="1"/>
          </p:nvPr>
        </p:nvSpPr>
        <p:spPr/>
        <p:txBody>
          <a:bodyPr/>
          <a:lstStyle/>
          <a:p>
            <a:pPr algn="l">
              <a:lnSpc>
                <a:spcPts val="2143"/>
              </a:lnSpc>
              <a:spcBef>
                <a:spcPts val="1029"/>
              </a:spcBef>
              <a:spcAft>
                <a:spcPts val="1029"/>
              </a:spcAft>
              <a:buNone/>
            </a:pPr>
            <a:r>
              <a:rPr lang="en" altLang="zh-CN" b="0" i="0" dirty="0">
                <a:solidFill>
                  <a:srgbClr val="404040"/>
                </a:solidFill>
                <a:effectLst/>
                <a:latin typeface="DeepSeek-CJK-patch"/>
              </a:rPr>
              <a:t>Our study uncovered </a:t>
            </a:r>
            <a:r>
              <a:rPr lang="en" altLang="zh-CN" b="1" i="0" dirty="0">
                <a:solidFill>
                  <a:srgbClr val="404040"/>
                </a:solidFill>
                <a:effectLst/>
                <a:latin typeface="DeepSeek-CJK-patch"/>
              </a:rPr>
              <a:t>concrete symptoms</a:t>
            </a:r>
            <a:r>
              <a:rPr lang="en" altLang="zh-CN" b="0" i="0" dirty="0">
                <a:solidFill>
                  <a:srgbClr val="404040"/>
                </a:solidFill>
                <a:effectLst/>
                <a:latin typeface="DeepSeek-CJK-patch"/>
              </a:rPr>
              <a:t> of RCN’s scalability walls, each tied to specific layers of the stack.</a:t>
            </a:r>
          </a:p>
          <a:p>
            <a:pPr algn="l">
              <a:lnSpc>
                <a:spcPts val="2143"/>
              </a:lnSpc>
              <a:spcBef>
                <a:spcPts val="1029"/>
              </a:spcBef>
              <a:spcAft>
                <a:spcPts val="1029"/>
              </a:spcAft>
              <a:buNone/>
            </a:pPr>
            <a:r>
              <a:rPr lang="en" altLang="zh-CN" b="0" i="0" dirty="0">
                <a:solidFill>
                  <a:srgbClr val="404040"/>
                </a:solidFill>
                <a:effectLst/>
                <a:latin typeface="DeepSeek-CJK-patch"/>
              </a:rPr>
              <a:t>Among these symptoms, over 80 percent are related to RNICs.</a:t>
            </a:r>
          </a:p>
          <a:p>
            <a:pPr algn="l">
              <a:lnSpc>
                <a:spcPts val="2143"/>
              </a:lnSpc>
              <a:spcBef>
                <a:spcPts val="1029"/>
              </a:spcBef>
              <a:spcAft>
                <a:spcPts val="1029"/>
              </a:spcAft>
              <a:buNone/>
            </a:pPr>
            <a:r>
              <a:rPr lang="en" altLang="zh-CN" b="0" i="0" dirty="0">
                <a:solidFill>
                  <a:srgbClr val="404040"/>
                </a:solidFill>
                <a:effectLst/>
                <a:latin typeface="DeepSeek-CJK-patch"/>
              </a:rPr>
              <a:t>For example, we find offloading flows from containers to RNICs can lead to kernel instability when the workload of the RCN is heavy.</a:t>
            </a:r>
          </a:p>
          <a:p>
            <a:pPr algn="l">
              <a:lnSpc>
                <a:spcPts val="2143"/>
              </a:lnSpc>
              <a:spcBef>
                <a:spcPts val="1029"/>
              </a:spcBef>
              <a:spcAft>
                <a:spcPts val="1029"/>
              </a:spcAft>
              <a:buNone/>
            </a:pPr>
            <a:r>
              <a:rPr lang="en" altLang="zh-CN" b="0" i="0" dirty="0">
                <a:solidFill>
                  <a:srgbClr val="404040"/>
                </a:solidFill>
                <a:effectLst/>
                <a:latin typeface="DeepSeek-CJK-patch"/>
              </a:rPr>
              <a:t>In some cases, the kernel can be stagnated, while in other cases, the kernel can even crash on offloading new flows.</a:t>
            </a:r>
          </a:p>
          <a:p>
            <a:pPr algn="l">
              <a:lnSpc>
                <a:spcPts val="2143"/>
              </a:lnSpc>
              <a:spcBef>
                <a:spcPts val="1029"/>
              </a:spcBef>
              <a:spcAft>
                <a:spcPts val="1029"/>
              </a:spcAft>
              <a:buNone/>
            </a:pPr>
            <a:endParaRPr lang="en" altLang="zh-CN" b="0" i="0" dirty="0">
              <a:solidFill>
                <a:srgbClr val="404040"/>
              </a:solidFill>
              <a:effectLst/>
              <a:latin typeface="DeepSeek-CJK-patch"/>
            </a:endParaRPr>
          </a:p>
          <a:p>
            <a:pPr algn="l">
              <a:lnSpc>
                <a:spcPts val="2143"/>
              </a:lnSpc>
              <a:spcBef>
                <a:spcPts val="1029"/>
              </a:spcBef>
              <a:spcAft>
                <a:spcPts val="1029"/>
              </a:spcAft>
              <a:buNone/>
            </a:pPr>
            <a:r>
              <a:rPr lang="en" altLang="zh-CN" b="0" i="0" dirty="0">
                <a:solidFill>
                  <a:srgbClr val="404040"/>
                </a:solidFill>
                <a:effectLst/>
                <a:latin typeface="DeepSeek-CJK-patch"/>
              </a:rPr>
              <a:t>And as you can see, RNIC hardware is also constantly triggering scalability issues.</a:t>
            </a:r>
          </a:p>
          <a:p>
            <a:pPr algn="l">
              <a:lnSpc>
                <a:spcPts val="2143"/>
              </a:lnSpc>
              <a:spcBef>
                <a:spcPts val="1029"/>
              </a:spcBef>
              <a:spcAft>
                <a:spcPts val="1029"/>
              </a:spcAft>
              <a:buNone/>
            </a:pPr>
            <a:r>
              <a:rPr lang="en" altLang="zh-CN" b="0" i="0" dirty="0">
                <a:solidFill>
                  <a:srgbClr val="404040"/>
                </a:solidFill>
                <a:effectLst/>
                <a:latin typeface="DeepSeek-CJK-patch"/>
              </a:rPr>
              <a:t>We find when the number of flows increases on an RNIC, flows can </a:t>
            </a:r>
            <a:r>
              <a:rPr lang="en" altLang="zh-CN" sz="1200" b="0" i="0" dirty="0">
                <a:solidFill>
                  <a:srgbClr val="404040"/>
                </a:solidFill>
                <a:effectLst/>
                <a:latin typeface="DeepSeek-CJK-patch"/>
              </a:rPr>
              <a:t>i</a:t>
            </a:r>
            <a:r>
              <a:rPr lang="en" altLang="zh-CN" sz="1200" dirty="0"/>
              <a:t>ntermittently go into software stack, which incurs significant performance degradation.</a:t>
            </a:r>
          </a:p>
          <a:p>
            <a:pPr algn="l">
              <a:lnSpc>
                <a:spcPts val="2143"/>
              </a:lnSpc>
              <a:spcBef>
                <a:spcPts val="1029"/>
              </a:spcBef>
              <a:spcAft>
                <a:spcPts val="1029"/>
              </a:spcAft>
              <a:buNone/>
            </a:pPr>
            <a:endParaRPr lang="en" altLang="zh-CN" sz="1200" b="0" i="0" dirty="0">
              <a:solidFill>
                <a:srgbClr val="404040"/>
              </a:solidFill>
              <a:effectLst/>
              <a:latin typeface="DeepSeek-CJK-patch"/>
            </a:endParaRPr>
          </a:p>
        </p:txBody>
      </p:sp>
      <p:sp>
        <p:nvSpPr>
          <p:cNvPr id="4" name="灯片编号占位符 3">
            <a:extLst>
              <a:ext uri="{FF2B5EF4-FFF2-40B4-BE49-F238E27FC236}">
                <a16:creationId xmlns:a16="http://schemas.microsoft.com/office/drawing/2014/main" id="{9B5A28E0-CFB9-1EBE-8A96-019E40D68FB8}"/>
              </a:ext>
            </a:extLst>
          </p:cNvPr>
          <p:cNvSpPr>
            <a:spLocks noGrp="1"/>
          </p:cNvSpPr>
          <p:nvPr>
            <p:ph type="sldNum" sz="quarter" idx="5"/>
          </p:nvPr>
        </p:nvSpPr>
        <p:spPr/>
        <p:txBody>
          <a:bodyPr/>
          <a:lstStyle/>
          <a:p>
            <a:fld id="{FBA909D7-2FEF-4905-BBEC-3085DE2A16DA}" type="slidenum">
              <a:rPr lang="zh-CN" altLang="en-US" smtClean="0"/>
              <a:t>7</a:t>
            </a:fld>
            <a:endParaRPr lang="zh-CN" altLang="en-US"/>
          </a:p>
        </p:txBody>
      </p:sp>
    </p:spTree>
    <p:extLst>
      <p:ext uri="{BB962C8B-B14F-4D97-AF65-F5344CB8AC3E}">
        <p14:creationId xmlns:p14="http://schemas.microsoft.com/office/powerpoint/2010/main" val="3613669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4060E-B976-8AEB-AFA9-5CBF81BB576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DDC0030-E230-3198-F92B-39B75B1E8EE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D0E1535D-E235-0974-5D64-8635E9B23E7E}"/>
              </a:ext>
            </a:extLst>
          </p:cNvPr>
          <p:cNvSpPr>
            <a:spLocks noGrp="1"/>
          </p:cNvSpPr>
          <p:nvPr>
            <p:ph type="body" idx="1"/>
          </p:nvPr>
        </p:nvSpPr>
        <p:spPr/>
        <p:txBody>
          <a:bodyPr/>
          <a:lstStyle/>
          <a:p>
            <a:pPr algn="l"/>
            <a:r>
              <a:rPr lang="en-US" altLang="zh-CN" b="0" i="0" dirty="0">
                <a:solidFill>
                  <a:srgbClr val="333333"/>
                </a:solidFill>
                <a:effectLst/>
                <a:latin typeface="Open Sans" panose="020B0606030504020204" pitchFamily="34" charset="0"/>
              </a:rPr>
              <a:t>Here we show the concrete impacts and monitoring data of these symptoms in the real-world scenarios.</a:t>
            </a:r>
          </a:p>
          <a:p>
            <a:pPr algn="l"/>
            <a:endParaRPr lang="en-US" altLang="zh-CN" b="0" i="0" dirty="0">
              <a:solidFill>
                <a:srgbClr val="333333"/>
              </a:solidFill>
              <a:effectLst/>
              <a:latin typeface="Open Sans" panose="020B0606030504020204" pitchFamily="34" charset="0"/>
            </a:endParaRPr>
          </a:p>
          <a:p>
            <a:pPr algn="l"/>
            <a:r>
              <a:rPr lang="en-US" altLang="zh-CN" b="0" i="0" dirty="0">
                <a:solidFill>
                  <a:srgbClr val="333333"/>
                </a:solidFill>
                <a:effectLst/>
                <a:latin typeface="Open Sans" panose="020B0606030504020204" pitchFamily="34" charset="0"/>
              </a:rPr>
              <a:t>When repetitive flow offloading happens, our monitoring system reports that the Open </a:t>
            </a:r>
            <a:r>
              <a:rPr lang="en-US" altLang="zh-CN" b="0" i="0" dirty="0" err="1">
                <a:solidFill>
                  <a:srgbClr val="333333"/>
                </a:solidFill>
                <a:effectLst/>
                <a:latin typeface="Open Sans" panose="020B0606030504020204" pitchFamily="34" charset="0"/>
              </a:rPr>
              <a:t>vSwitch</a:t>
            </a:r>
            <a:r>
              <a:rPr lang="en-US" altLang="zh-CN" b="0" i="0" dirty="0">
                <a:solidFill>
                  <a:srgbClr val="333333"/>
                </a:solidFill>
                <a:effectLst/>
                <a:latin typeface="Open Sans" panose="020B0606030504020204" pitchFamily="34" charset="0"/>
              </a:rPr>
              <a:t> bears considerable lookup miss and loss events.</a:t>
            </a:r>
          </a:p>
          <a:p>
            <a:pPr algn="l"/>
            <a:r>
              <a:rPr lang="en-US" altLang="zh-CN" b="0" i="0" dirty="0">
                <a:solidFill>
                  <a:srgbClr val="333333"/>
                </a:solidFill>
                <a:effectLst/>
                <a:latin typeface="Open Sans" panose="020B0606030504020204" pitchFamily="34" charset="0"/>
              </a:rPr>
              <a:t>The RNIC seems to refuse to offload these flows and constantly pass it to the software stack for processing.</a:t>
            </a:r>
          </a:p>
          <a:p>
            <a:pPr algn="l"/>
            <a:endParaRPr lang="en-US" altLang="zh-CN" b="0" i="0" dirty="0">
              <a:solidFill>
                <a:srgbClr val="333333"/>
              </a:solidFill>
              <a:effectLst/>
              <a:latin typeface="Open Sans" panose="020B0606030504020204" pitchFamily="34" charset="0"/>
            </a:endParaRPr>
          </a:p>
          <a:p>
            <a:pPr algn="l"/>
            <a:endParaRPr lang="en-US" altLang="zh-CN" b="0" i="0" dirty="0">
              <a:solidFill>
                <a:srgbClr val="333333"/>
              </a:solidFill>
              <a:effectLst/>
              <a:latin typeface="Open Sans" panose="020B0606030504020204" pitchFamily="34" charset="0"/>
            </a:endParaRPr>
          </a:p>
        </p:txBody>
      </p:sp>
      <p:sp>
        <p:nvSpPr>
          <p:cNvPr id="4" name="灯片编号占位符 3">
            <a:extLst>
              <a:ext uri="{FF2B5EF4-FFF2-40B4-BE49-F238E27FC236}">
                <a16:creationId xmlns:a16="http://schemas.microsoft.com/office/drawing/2014/main" id="{D3E6762D-BDDF-B3CE-6AC2-798A7F8C3035}"/>
              </a:ext>
            </a:extLst>
          </p:cNvPr>
          <p:cNvSpPr>
            <a:spLocks noGrp="1"/>
          </p:cNvSpPr>
          <p:nvPr>
            <p:ph type="sldNum" sz="quarter" idx="5"/>
          </p:nvPr>
        </p:nvSpPr>
        <p:spPr/>
        <p:txBody>
          <a:bodyPr/>
          <a:lstStyle/>
          <a:p>
            <a:fld id="{FBA909D7-2FEF-4905-BBEC-3085DE2A16DA}" type="slidenum">
              <a:rPr lang="zh-CN" altLang="en-US" smtClean="0"/>
              <a:t>8</a:t>
            </a:fld>
            <a:endParaRPr lang="zh-CN" altLang="en-US"/>
          </a:p>
        </p:txBody>
      </p:sp>
    </p:spTree>
    <p:extLst>
      <p:ext uri="{BB962C8B-B14F-4D97-AF65-F5344CB8AC3E}">
        <p14:creationId xmlns:p14="http://schemas.microsoft.com/office/powerpoint/2010/main" val="4174814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56C0A-9B05-D838-03AA-9E0D114D2F7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186754E-6CD8-4C0E-5132-15236AE4D7AE}"/>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7A6E4024-E59D-CAEB-8ADB-982759172306}"/>
              </a:ext>
            </a:extLst>
          </p:cNvPr>
          <p:cNvSpPr>
            <a:spLocks noGrp="1"/>
          </p:cNvSpPr>
          <p:nvPr>
            <p:ph type="body" idx="1"/>
          </p:nvPr>
        </p:nvSpPr>
        <p:spPr/>
        <p:txBody>
          <a:bodyPr/>
          <a:lstStyle/>
          <a:p>
            <a:pPr algn="l"/>
            <a:r>
              <a:rPr lang="en-US" altLang="zh-CN" b="0" i="0" dirty="0">
                <a:solidFill>
                  <a:srgbClr val="333333"/>
                </a:solidFill>
                <a:effectLst/>
                <a:latin typeface="Open Sans" panose="020B0606030504020204" pitchFamily="34" charset="0"/>
              </a:rPr>
              <a:t>This is</a:t>
            </a:r>
            <a:r>
              <a:rPr lang="zh-CN" altLang="en-US" b="0" i="0" dirty="0">
                <a:solidFill>
                  <a:srgbClr val="333333"/>
                </a:solidFill>
                <a:effectLst/>
                <a:latin typeface="Open Sans" panose="020B0606030504020204" pitchFamily="34" charset="0"/>
              </a:rPr>
              <a:t> </a:t>
            </a:r>
            <a:r>
              <a:rPr lang="en-US" altLang="zh-CN" b="0" i="0" dirty="0">
                <a:solidFill>
                  <a:srgbClr val="333333"/>
                </a:solidFill>
                <a:effectLst/>
                <a:latin typeface="Open Sans" panose="020B0606030504020204" pitchFamily="34" charset="0"/>
              </a:rPr>
              <a:t>reflected</a:t>
            </a:r>
            <a:r>
              <a:rPr lang="zh-CN" altLang="en-US" b="0" i="0" dirty="0">
                <a:solidFill>
                  <a:srgbClr val="333333"/>
                </a:solidFill>
                <a:effectLst/>
                <a:latin typeface="Open Sans" panose="020B0606030504020204" pitchFamily="34" charset="0"/>
              </a:rPr>
              <a:t> </a:t>
            </a:r>
            <a:r>
              <a:rPr lang="en-US" altLang="zh-CN" b="0" i="0" dirty="0">
                <a:solidFill>
                  <a:srgbClr val="333333"/>
                </a:solidFill>
                <a:effectLst/>
                <a:latin typeface="Open Sans" panose="020B0606030504020204" pitchFamily="34" charset="0"/>
              </a:rPr>
              <a:t>in</a:t>
            </a:r>
            <a:r>
              <a:rPr lang="zh-CN" altLang="en-US" b="0" i="0" dirty="0">
                <a:solidFill>
                  <a:srgbClr val="333333"/>
                </a:solidFill>
                <a:effectLst/>
                <a:latin typeface="Open Sans" panose="020B0606030504020204" pitchFamily="34" charset="0"/>
              </a:rPr>
              <a:t> </a:t>
            </a:r>
            <a:r>
              <a:rPr lang="en-US" altLang="zh-CN" b="0" i="0" dirty="0">
                <a:solidFill>
                  <a:srgbClr val="333333"/>
                </a:solidFill>
                <a:effectLst/>
                <a:latin typeface="Open Sans" panose="020B0606030504020204" pitchFamily="34" charset="0"/>
              </a:rPr>
              <a:t>the</a:t>
            </a:r>
            <a:r>
              <a:rPr lang="zh-CN" altLang="en-US" b="0" i="0" dirty="0">
                <a:solidFill>
                  <a:srgbClr val="333333"/>
                </a:solidFill>
                <a:effectLst/>
                <a:latin typeface="Open Sans" panose="020B0606030504020204" pitchFamily="34" charset="0"/>
              </a:rPr>
              <a:t> </a:t>
            </a:r>
            <a:r>
              <a:rPr lang="en-US" altLang="zh-CN" b="0" i="0" dirty="0">
                <a:solidFill>
                  <a:srgbClr val="333333"/>
                </a:solidFill>
                <a:effectLst/>
                <a:latin typeface="Open Sans" panose="020B0606030504020204" pitchFamily="34" charset="0"/>
              </a:rPr>
              <a:t>performance</a:t>
            </a:r>
            <a:r>
              <a:rPr lang="zh-CN" altLang="en-US" b="0" i="0" dirty="0">
                <a:solidFill>
                  <a:srgbClr val="333333"/>
                </a:solidFill>
                <a:effectLst/>
                <a:latin typeface="Open Sans" panose="020B0606030504020204" pitchFamily="34" charset="0"/>
              </a:rPr>
              <a:t> </a:t>
            </a:r>
            <a:r>
              <a:rPr lang="en-US" altLang="zh-CN" b="0" i="0" dirty="0">
                <a:solidFill>
                  <a:srgbClr val="333333"/>
                </a:solidFill>
                <a:effectLst/>
                <a:latin typeface="Open Sans" panose="020B0606030504020204" pitchFamily="34" charset="0"/>
              </a:rPr>
              <a:t>fluctuations in the container communications.</a:t>
            </a:r>
          </a:p>
          <a:p>
            <a:pPr algn="l"/>
            <a:r>
              <a:rPr lang="en-US" altLang="zh-CN" b="0" i="0" dirty="0">
                <a:solidFill>
                  <a:srgbClr val="333333"/>
                </a:solidFill>
                <a:effectLst/>
                <a:latin typeface="Open Sans" panose="020B0606030504020204" pitchFamily="34" charset="0"/>
              </a:rPr>
              <a:t>Here is the performance of an LLM training container cluster when flows are repetitively offloaded.</a:t>
            </a:r>
          </a:p>
          <a:p>
            <a:pPr algn="l"/>
            <a:r>
              <a:rPr lang="en-US" altLang="zh-CN" b="0" i="0" dirty="0">
                <a:solidFill>
                  <a:srgbClr val="333333"/>
                </a:solidFill>
                <a:effectLst/>
                <a:latin typeface="Open Sans" panose="020B0606030504020204" pitchFamily="34" charset="0"/>
              </a:rPr>
              <a:t>In the worst case, the throughput is reduced to nearly zero and the users even complain about it.</a:t>
            </a:r>
          </a:p>
        </p:txBody>
      </p:sp>
      <p:sp>
        <p:nvSpPr>
          <p:cNvPr id="4" name="灯片编号占位符 3">
            <a:extLst>
              <a:ext uri="{FF2B5EF4-FFF2-40B4-BE49-F238E27FC236}">
                <a16:creationId xmlns:a16="http://schemas.microsoft.com/office/drawing/2014/main" id="{BD3DFF03-7E5B-5796-F7A3-050BA28D50C7}"/>
              </a:ext>
            </a:extLst>
          </p:cNvPr>
          <p:cNvSpPr>
            <a:spLocks noGrp="1"/>
          </p:cNvSpPr>
          <p:nvPr>
            <p:ph type="sldNum" sz="quarter" idx="5"/>
          </p:nvPr>
        </p:nvSpPr>
        <p:spPr/>
        <p:txBody>
          <a:bodyPr/>
          <a:lstStyle/>
          <a:p>
            <a:fld id="{FBA909D7-2FEF-4905-BBEC-3085DE2A16DA}" type="slidenum">
              <a:rPr lang="zh-CN" altLang="en-US" smtClean="0"/>
              <a:t>9</a:t>
            </a:fld>
            <a:endParaRPr lang="zh-CN" altLang="en-US"/>
          </a:p>
        </p:txBody>
      </p:sp>
    </p:spTree>
    <p:extLst>
      <p:ext uri="{BB962C8B-B14F-4D97-AF65-F5344CB8AC3E}">
        <p14:creationId xmlns:p14="http://schemas.microsoft.com/office/powerpoint/2010/main" val="4213934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AAF6CB2-0737-4DA8-A070-AF660CF5B3B5}"/>
              </a:ext>
            </a:extLst>
          </p:cNvPr>
          <p:cNvSpPr>
            <a:spLocks noGrp="1"/>
          </p:cNvSpPr>
          <p:nvPr>
            <p:ph type="ctrTitle"/>
          </p:nvPr>
        </p:nvSpPr>
        <p:spPr>
          <a:xfrm>
            <a:off x="1524000" y="1122363"/>
            <a:ext cx="9144000" cy="2387600"/>
          </a:xfrm>
        </p:spPr>
        <p:txBody>
          <a:bodyPr anchor="b"/>
          <a:lstStyle>
            <a:lvl1pPr algn="ctr">
              <a:defRPr sz="6000" b="1">
                <a:latin typeface="Calibri Light" panose="020F0302020204030204" pitchFamily="34" charset="0"/>
                <a:cs typeface="Calibri Light" panose="020F0302020204030204" pitchFamily="34" charset="0"/>
              </a:defRPr>
            </a:lvl1pPr>
          </a:lstStyle>
          <a:p>
            <a:r>
              <a:rPr lang="zh-CN" altLang="en-US" dirty="0"/>
              <a:t>单击此处编辑母版标题样式</a:t>
            </a:r>
          </a:p>
        </p:txBody>
      </p:sp>
      <p:sp>
        <p:nvSpPr>
          <p:cNvPr id="3" name="副标题 2">
            <a:extLst>
              <a:ext uri="{FF2B5EF4-FFF2-40B4-BE49-F238E27FC236}">
                <a16:creationId xmlns:a16="http://schemas.microsoft.com/office/drawing/2014/main" id="{D792C5D3-D183-4F1C-8F87-37C374B48BF5}"/>
              </a:ext>
            </a:extLst>
          </p:cNvPr>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571E52FC-771B-4ED1-BD1E-22DC28F8591D}"/>
              </a:ext>
            </a:extLst>
          </p:cNvPr>
          <p:cNvSpPr>
            <a:spLocks noGrp="1"/>
          </p:cNvSpPr>
          <p:nvPr>
            <p:ph type="dt" sz="half" idx="10"/>
          </p:nvPr>
        </p:nvSpPr>
        <p:spPr/>
        <p:txBody>
          <a:bodyPr/>
          <a:lstStyle/>
          <a:p>
            <a:fld id="{154303D7-9A02-433C-A08D-0F313998DBE1}" type="datetime1">
              <a:rPr lang="zh-CN" altLang="en-US" smtClean="0"/>
              <a:t>2025/4/29</a:t>
            </a:fld>
            <a:endParaRPr lang="zh-CN" altLang="en-US"/>
          </a:p>
        </p:txBody>
      </p:sp>
      <p:sp>
        <p:nvSpPr>
          <p:cNvPr id="5" name="页脚占位符 4">
            <a:extLst>
              <a:ext uri="{FF2B5EF4-FFF2-40B4-BE49-F238E27FC236}">
                <a16:creationId xmlns:a16="http://schemas.microsoft.com/office/drawing/2014/main" id="{D11C3596-311F-4BE9-B1FC-24431B76E64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62F7458-9816-4ABB-9EE1-3855F8C0377D}"/>
              </a:ext>
            </a:extLst>
          </p:cNvPr>
          <p:cNvSpPr>
            <a:spLocks noGrp="1"/>
          </p:cNvSpPr>
          <p:nvPr>
            <p:ph type="sldNum" sz="quarter" idx="12"/>
          </p:nvPr>
        </p:nvSpPr>
        <p:spPr/>
        <p:txBody>
          <a:bodyPr/>
          <a:lstStyle>
            <a:lvl1pPr>
              <a:defRPr sz="2000">
                <a:solidFill>
                  <a:srgbClr val="C00000"/>
                </a:solidFill>
              </a:defRPr>
            </a:lvl1pPr>
          </a:lstStyle>
          <a:p>
            <a:fld id="{84BCC322-D5A9-47A8-A5BE-5D9C2195FFDA}" type="slidenum">
              <a:rPr lang="zh-CN" altLang="en-US" smtClean="0"/>
              <a:pPr/>
              <a:t>‹#›</a:t>
            </a:fld>
            <a:endParaRPr lang="zh-CN" altLang="en-US" dirty="0"/>
          </a:p>
        </p:txBody>
      </p:sp>
    </p:spTree>
    <p:extLst>
      <p:ext uri="{BB962C8B-B14F-4D97-AF65-F5344CB8AC3E}">
        <p14:creationId xmlns:p14="http://schemas.microsoft.com/office/powerpoint/2010/main" val="2337443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大纲">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63B7BF71-9BE8-47F6-9594-60C27126ED60}"/>
              </a:ext>
            </a:extLst>
          </p:cNvPr>
          <p:cNvSpPr>
            <a:spLocks noGrp="1"/>
          </p:cNvSpPr>
          <p:nvPr>
            <p:ph idx="1"/>
          </p:nvPr>
        </p:nvSpPr>
        <p:spPr>
          <a:xfrm>
            <a:off x="3581400" y="1432062"/>
            <a:ext cx="5029201" cy="4351338"/>
          </a:xfrm>
        </p:spPr>
        <p:txBody>
          <a:bodyPr>
            <a:normAutofit/>
          </a:bodyPr>
          <a:lstStyle>
            <a:lvl1pPr marL="514350" indent="-514350" algn="l">
              <a:buClr>
                <a:srgbClr val="C00000"/>
              </a:buClr>
              <a:buFont typeface="+mj-lt"/>
              <a:buAutoNum type="arabicPeriod"/>
              <a:defRPr sz="4000">
                <a:latin typeface="Calibri" panose="020F0502020204030204" pitchFamily="34" charset="0"/>
                <a:cs typeface="Calibri" panose="020F0502020204030204" pitchFamily="34" charset="0"/>
              </a:defRPr>
            </a:lvl1pPr>
            <a:lvl2pPr marL="914400" indent="-457200" algn="l">
              <a:buClr>
                <a:srgbClr val="C00000"/>
              </a:buClr>
              <a:buFont typeface="+mj-lt"/>
              <a:buAutoNum type="arabicPeriod"/>
              <a:defRPr sz="4000">
                <a:latin typeface="Calibri" panose="020F0502020204030204" pitchFamily="34" charset="0"/>
                <a:cs typeface="Calibri" panose="020F0502020204030204" pitchFamily="34" charset="0"/>
              </a:defRPr>
            </a:lvl2pPr>
            <a:lvl3pPr marL="1371600" indent="-457200" algn="l">
              <a:buClr>
                <a:srgbClr val="C00000"/>
              </a:buClr>
              <a:buFont typeface="+mj-lt"/>
              <a:buAutoNum type="arabicPeriod"/>
              <a:defRPr sz="4000">
                <a:latin typeface="Calibri" panose="020F0502020204030204" pitchFamily="34" charset="0"/>
                <a:cs typeface="Calibri" panose="020F0502020204030204" pitchFamily="34" charset="0"/>
              </a:defRPr>
            </a:lvl3pPr>
            <a:lvl4pPr marL="1714500" indent="-342900" algn="l">
              <a:buClr>
                <a:srgbClr val="C00000"/>
              </a:buClr>
              <a:buFont typeface="+mj-lt"/>
              <a:buAutoNum type="arabicPeriod"/>
              <a:defRPr sz="4000">
                <a:latin typeface="Calibri" panose="020F0502020204030204" pitchFamily="34" charset="0"/>
                <a:cs typeface="Calibri" panose="020F0502020204030204" pitchFamily="34" charset="0"/>
              </a:defRPr>
            </a:lvl4pPr>
            <a:lvl5pPr marL="2171700" indent="-342900" algn="l">
              <a:buClr>
                <a:srgbClr val="C00000"/>
              </a:buClr>
              <a:buFont typeface="+mj-lt"/>
              <a:buAutoNum type="arabicPeriod"/>
              <a:defRPr sz="4000">
                <a:latin typeface="Calibri" panose="020F0502020204030204" pitchFamily="34" charset="0"/>
                <a:cs typeface="Calibri" panose="020F0502020204030204" pitchFamily="34" charset="0"/>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4288BE3F-1419-45A3-95E8-FB3E06526A00}"/>
              </a:ext>
            </a:extLst>
          </p:cNvPr>
          <p:cNvSpPr>
            <a:spLocks noGrp="1"/>
          </p:cNvSpPr>
          <p:nvPr>
            <p:ph type="dt" sz="half" idx="10"/>
          </p:nvPr>
        </p:nvSpPr>
        <p:spPr/>
        <p:txBody>
          <a:bodyPr/>
          <a:lstStyle/>
          <a:p>
            <a:fld id="{0CCECD87-B178-4374-AD62-FAEABDF17F48}" type="datetime1">
              <a:rPr lang="zh-CN" altLang="en-US" smtClean="0"/>
              <a:t>2025/4/29</a:t>
            </a:fld>
            <a:endParaRPr lang="zh-CN" altLang="en-US"/>
          </a:p>
        </p:txBody>
      </p:sp>
      <p:sp>
        <p:nvSpPr>
          <p:cNvPr id="5" name="页脚占位符 4">
            <a:extLst>
              <a:ext uri="{FF2B5EF4-FFF2-40B4-BE49-F238E27FC236}">
                <a16:creationId xmlns:a16="http://schemas.microsoft.com/office/drawing/2014/main" id="{705282C3-BE39-49AD-9C36-E447FD1B6A1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F4E2F44-E49E-4944-9BEC-3D2080E0451B}"/>
              </a:ext>
            </a:extLst>
          </p:cNvPr>
          <p:cNvSpPr>
            <a:spLocks noGrp="1"/>
          </p:cNvSpPr>
          <p:nvPr>
            <p:ph type="sldNum" sz="quarter" idx="12"/>
          </p:nvPr>
        </p:nvSpPr>
        <p:spPr/>
        <p:txBody>
          <a:bodyPr/>
          <a:lstStyle>
            <a:lvl1pPr>
              <a:defRPr sz="2000">
                <a:solidFill>
                  <a:srgbClr val="C00000"/>
                </a:solidFill>
              </a:defRPr>
            </a:lvl1pPr>
          </a:lstStyle>
          <a:p>
            <a:fld id="{84BCC322-D5A9-47A8-A5BE-5D9C2195FFDA}" type="slidenum">
              <a:rPr lang="zh-CN" altLang="en-US" smtClean="0"/>
              <a:pPr/>
              <a:t>‹#›</a:t>
            </a:fld>
            <a:endParaRPr lang="zh-CN" altLang="en-US" dirty="0"/>
          </a:p>
        </p:txBody>
      </p:sp>
      <p:sp>
        <p:nvSpPr>
          <p:cNvPr id="8" name="标题 1">
            <a:extLst>
              <a:ext uri="{FF2B5EF4-FFF2-40B4-BE49-F238E27FC236}">
                <a16:creationId xmlns:a16="http://schemas.microsoft.com/office/drawing/2014/main" id="{67F34074-25C4-4E8B-AAD0-FB1D0E199F9F}"/>
              </a:ext>
            </a:extLst>
          </p:cNvPr>
          <p:cNvSpPr>
            <a:spLocks noGrp="1"/>
          </p:cNvSpPr>
          <p:nvPr>
            <p:ph type="title"/>
          </p:nvPr>
        </p:nvSpPr>
        <p:spPr>
          <a:xfrm>
            <a:off x="838200" y="0"/>
            <a:ext cx="10515600" cy="870978"/>
          </a:xfrm>
        </p:spPr>
        <p:txBody>
          <a:bodyPr>
            <a:noAutofit/>
          </a:bodyPr>
          <a:lstStyle>
            <a:lvl1pPr algn="ctr">
              <a:lnSpc>
                <a:spcPct val="100000"/>
              </a:lnSpc>
              <a:defRPr sz="4800" b="1">
                <a:latin typeface="Calibri" panose="020F0502020204030204" pitchFamily="34" charset="0"/>
                <a:cs typeface="Calibri" panose="020F0502020204030204" pitchFamily="34" charset="0"/>
              </a:defRPr>
            </a:lvl1pPr>
          </a:lstStyle>
          <a:p>
            <a:r>
              <a:rPr lang="zh-CN" altLang="en-US" dirty="0"/>
              <a:t>单击此处编辑母版标题样式</a:t>
            </a:r>
          </a:p>
        </p:txBody>
      </p:sp>
      <p:cxnSp>
        <p:nvCxnSpPr>
          <p:cNvPr id="9" name="直接连接符 8">
            <a:extLst>
              <a:ext uri="{FF2B5EF4-FFF2-40B4-BE49-F238E27FC236}">
                <a16:creationId xmlns:a16="http://schemas.microsoft.com/office/drawing/2014/main" id="{7405A2D5-E1E8-4340-BA70-D16EE9A71A8F}"/>
              </a:ext>
            </a:extLst>
          </p:cNvPr>
          <p:cNvCxnSpPr>
            <a:cxnSpLocks/>
          </p:cNvCxnSpPr>
          <p:nvPr userDrawn="1"/>
        </p:nvCxnSpPr>
        <p:spPr>
          <a:xfrm>
            <a:off x="325967" y="926368"/>
            <a:ext cx="11540067"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8657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63B7BF71-9BE8-47F6-9594-60C27126ED60}"/>
              </a:ext>
            </a:extLst>
          </p:cNvPr>
          <p:cNvSpPr>
            <a:spLocks noGrp="1"/>
          </p:cNvSpPr>
          <p:nvPr>
            <p:ph idx="1"/>
          </p:nvPr>
        </p:nvSpPr>
        <p:spPr>
          <a:xfrm>
            <a:off x="325967" y="1057388"/>
            <a:ext cx="11540067" cy="4351338"/>
          </a:xfrm>
        </p:spPr>
        <p:txBody>
          <a:bodyPr/>
          <a:lstStyle>
            <a:lvl1pPr marL="444500" indent="-444500">
              <a:spcAft>
                <a:spcPts val="1200"/>
              </a:spcAft>
              <a:buClr>
                <a:srgbClr val="C00000"/>
              </a:buClr>
              <a:buFont typeface="Wingdings" panose="05000000000000000000" pitchFamily="2" charset="2"/>
              <a:buChar char="p"/>
              <a:defRPr sz="3600" b="1">
                <a:latin typeface="Calibri" panose="020F0502020204030204" pitchFamily="34" charset="0"/>
                <a:cs typeface="Calibri" panose="020F0502020204030204" pitchFamily="34" charset="0"/>
              </a:defRPr>
            </a:lvl1pPr>
            <a:lvl2pPr marL="896938" indent="-357188">
              <a:spcBef>
                <a:spcPts val="600"/>
              </a:spcBef>
              <a:spcAft>
                <a:spcPts val="600"/>
              </a:spcAft>
              <a:buClr>
                <a:srgbClr val="C00000"/>
              </a:buClr>
              <a:buFont typeface="Wingdings" panose="05000000000000000000" pitchFamily="2" charset="2"/>
              <a:buChar char="n"/>
              <a:defRPr sz="2800">
                <a:latin typeface="Calibri" panose="020F0502020204030204" pitchFamily="34" charset="0"/>
                <a:cs typeface="Calibri" panose="020F0502020204030204" pitchFamily="34" charset="0"/>
              </a:defRPr>
            </a:lvl2pPr>
            <a:lvl3pPr marL="1371600" indent="-457200">
              <a:spcBef>
                <a:spcPts val="1200"/>
              </a:spcBef>
              <a:spcAft>
                <a:spcPts val="1200"/>
              </a:spcAft>
              <a:buClrTx/>
              <a:buFont typeface="+mj-lt"/>
              <a:buAutoNum type="arabicPeriod"/>
              <a:defRPr sz="2800">
                <a:latin typeface="Calibri" panose="020F0502020204030204" pitchFamily="34" charset="0"/>
                <a:cs typeface="Calibri" panose="020F0502020204030204" pitchFamily="34" charset="0"/>
              </a:defRPr>
            </a:lvl3pPr>
            <a:lvl4pPr marL="1600200" indent="-228600">
              <a:buClr>
                <a:srgbClr val="C00000"/>
              </a:buClr>
              <a:buFont typeface="Wingdings" panose="05000000000000000000" pitchFamily="2" charset="2"/>
              <a:buChar char="n"/>
              <a:defRPr sz="2000">
                <a:latin typeface="Calibri" panose="020F0502020204030204" pitchFamily="34" charset="0"/>
                <a:cs typeface="Calibri" panose="020F0502020204030204" pitchFamily="34" charset="0"/>
              </a:defRPr>
            </a:lvl4pPr>
            <a:lvl5pPr marL="2057400" indent="-228600">
              <a:buClr>
                <a:srgbClr val="C00000"/>
              </a:buClr>
              <a:buFont typeface="Wingdings" panose="05000000000000000000" pitchFamily="2" charset="2"/>
              <a:buChar char="n"/>
              <a:defRPr sz="2000">
                <a:latin typeface="Calibri" panose="020F0502020204030204" pitchFamily="34" charset="0"/>
                <a:cs typeface="Calibri" panose="020F0502020204030204" pitchFamily="34" charset="0"/>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4288BE3F-1419-45A3-95E8-FB3E06526A00}"/>
              </a:ext>
            </a:extLst>
          </p:cNvPr>
          <p:cNvSpPr>
            <a:spLocks noGrp="1"/>
          </p:cNvSpPr>
          <p:nvPr>
            <p:ph type="dt" sz="half" idx="10"/>
          </p:nvPr>
        </p:nvSpPr>
        <p:spPr/>
        <p:txBody>
          <a:bodyPr/>
          <a:lstStyle/>
          <a:p>
            <a:fld id="{0CCECD87-B178-4374-AD62-FAEABDF17F48}" type="datetime1">
              <a:rPr lang="zh-CN" altLang="en-US" smtClean="0"/>
              <a:t>2025/4/29</a:t>
            </a:fld>
            <a:endParaRPr lang="zh-CN" altLang="en-US"/>
          </a:p>
        </p:txBody>
      </p:sp>
      <p:sp>
        <p:nvSpPr>
          <p:cNvPr id="5" name="页脚占位符 4">
            <a:extLst>
              <a:ext uri="{FF2B5EF4-FFF2-40B4-BE49-F238E27FC236}">
                <a16:creationId xmlns:a16="http://schemas.microsoft.com/office/drawing/2014/main" id="{705282C3-BE39-49AD-9C36-E447FD1B6A1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F4E2F44-E49E-4944-9BEC-3D2080E0451B}"/>
              </a:ext>
            </a:extLst>
          </p:cNvPr>
          <p:cNvSpPr>
            <a:spLocks noGrp="1"/>
          </p:cNvSpPr>
          <p:nvPr>
            <p:ph type="sldNum" sz="quarter" idx="12"/>
          </p:nvPr>
        </p:nvSpPr>
        <p:spPr/>
        <p:txBody>
          <a:bodyPr/>
          <a:lstStyle>
            <a:lvl1pPr>
              <a:defRPr sz="2000">
                <a:solidFill>
                  <a:srgbClr val="C00000"/>
                </a:solidFill>
              </a:defRPr>
            </a:lvl1pPr>
          </a:lstStyle>
          <a:p>
            <a:fld id="{84BCC322-D5A9-47A8-A5BE-5D9C2195FFDA}" type="slidenum">
              <a:rPr lang="zh-CN" altLang="en-US" smtClean="0"/>
              <a:pPr/>
              <a:t>‹#›</a:t>
            </a:fld>
            <a:endParaRPr lang="zh-CN" altLang="en-US" dirty="0"/>
          </a:p>
        </p:txBody>
      </p:sp>
      <p:sp>
        <p:nvSpPr>
          <p:cNvPr id="12" name="标题 1">
            <a:extLst>
              <a:ext uri="{FF2B5EF4-FFF2-40B4-BE49-F238E27FC236}">
                <a16:creationId xmlns:a16="http://schemas.microsoft.com/office/drawing/2014/main" id="{D9B86A31-C9C3-4206-8159-F7201A578A25}"/>
              </a:ext>
            </a:extLst>
          </p:cNvPr>
          <p:cNvSpPr>
            <a:spLocks noGrp="1"/>
          </p:cNvSpPr>
          <p:nvPr>
            <p:ph type="title"/>
          </p:nvPr>
        </p:nvSpPr>
        <p:spPr>
          <a:xfrm>
            <a:off x="838200" y="0"/>
            <a:ext cx="10515600" cy="870978"/>
          </a:xfrm>
        </p:spPr>
        <p:txBody>
          <a:bodyPr>
            <a:noAutofit/>
          </a:bodyPr>
          <a:lstStyle>
            <a:lvl1pPr algn="ctr">
              <a:lnSpc>
                <a:spcPct val="100000"/>
              </a:lnSpc>
              <a:defRPr sz="4800" b="1">
                <a:latin typeface="Calibri" panose="020F0502020204030204" pitchFamily="34" charset="0"/>
                <a:cs typeface="Calibri" panose="020F0502020204030204" pitchFamily="34" charset="0"/>
              </a:defRPr>
            </a:lvl1pPr>
          </a:lstStyle>
          <a:p>
            <a:r>
              <a:rPr lang="zh-CN" altLang="en-US" dirty="0"/>
              <a:t>单击此处编辑母版标题样式</a:t>
            </a:r>
          </a:p>
        </p:txBody>
      </p:sp>
      <p:cxnSp>
        <p:nvCxnSpPr>
          <p:cNvPr id="13" name="直接连接符 12">
            <a:extLst>
              <a:ext uri="{FF2B5EF4-FFF2-40B4-BE49-F238E27FC236}">
                <a16:creationId xmlns:a16="http://schemas.microsoft.com/office/drawing/2014/main" id="{B484E68D-8D0A-4F68-B3BC-DD3DA947EC25}"/>
              </a:ext>
            </a:extLst>
          </p:cNvPr>
          <p:cNvCxnSpPr>
            <a:cxnSpLocks/>
          </p:cNvCxnSpPr>
          <p:nvPr userDrawn="1"/>
        </p:nvCxnSpPr>
        <p:spPr>
          <a:xfrm>
            <a:off x="325967" y="926368"/>
            <a:ext cx="11540067"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4146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a:extLst>
              <a:ext uri="{FF2B5EF4-FFF2-40B4-BE49-F238E27FC236}">
                <a16:creationId xmlns:a16="http://schemas.microsoft.com/office/drawing/2014/main" id="{601FA485-F391-41B1-843C-88026CCE07F9}"/>
              </a:ext>
            </a:extLst>
          </p:cNvPr>
          <p:cNvSpPr>
            <a:spLocks noGrp="1"/>
          </p:cNvSpPr>
          <p:nvPr>
            <p:ph type="dt" sz="half" idx="10"/>
          </p:nvPr>
        </p:nvSpPr>
        <p:spPr/>
        <p:txBody>
          <a:bodyPr/>
          <a:lstStyle/>
          <a:p>
            <a:fld id="{EA89C43B-FA8B-4A19-9A46-5C4CE32C88EE}" type="datetime1">
              <a:rPr lang="zh-CN" altLang="en-US" smtClean="0"/>
              <a:t>2025/4/29</a:t>
            </a:fld>
            <a:endParaRPr lang="zh-CN" altLang="en-US"/>
          </a:p>
        </p:txBody>
      </p:sp>
      <p:sp>
        <p:nvSpPr>
          <p:cNvPr id="4" name="页脚占位符 3">
            <a:extLst>
              <a:ext uri="{FF2B5EF4-FFF2-40B4-BE49-F238E27FC236}">
                <a16:creationId xmlns:a16="http://schemas.microsoft.com/office/drawing/2014/main" id="{49F64874-29DD-4EE4-BC31-AB6CA442AAC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9FD6C102-A730-4BA8-A896-0010A663054C}"/>
              </a:ext>
            </a:extLst>
          </p:cNvPr>
          <p:cNvSpPr>
            <a:spLocks noGrp="1"/>
          </p:cNvSpPr>
          <p:nvPr>
            <p:ph type="sldNum" sz="quarter" idx="12"/>
          </p:nvPr>
        </p:nvSpPr>
        <p:spPr/>
        <p:txBody>
          <a:bodyPr/>
          <a:lstStyle>
            <a:lvl1pPr>
              <a:defRPr sz="2000">
                <a:solidFill>
                  <a:srgbClr val="B52219"/>
                </a:solidFill>
              </a:defRPr>
            </a:lvl1pPr>
          </a:lstStyle>
          <a:p>
            <a:fld id="{84BCC322-D5A9-47A8-A5BE-5D9C2195FFDA}" type="slidenum">
              <a:rPr lang="zh-CN" altLang="en-US" smtClean="0"/>
              <a:pPr/>
              <a:t>‹#›</a:t>
            </a:fld>
            <a:endParaRPr lang="zh-CN" altLang="en-US" dirty="0"/>
          </a:p>
        </p:txBody>
      </p:sp>
      <p:sp>
        <p:nvSpPr>
          <p:cNvPr id="9" name="标题 1">
            <a:extLst>
              <a:ext uri="{FF2B5EF4-FFF2-40B4-BE49-F238E27FC236}">
                <a16:creationId xmlns:a16="http://schemas.microsoft.com/office/drawing/2014/main" id="{DC1F1D9E-A313-4BB1-B9C2-9F57F5BE624D}"/>
              </a:ext>
            </a:extLst>
          </p:cNvPr>
          <p:cNvSpPr>
            <a:spLocks noGrp="1"/>
          </p:cNvSpPr>
          <p:nvPr>
            <p:ph type="title"/>
          </p:nvPr>
        </p:nvSpPr>
        <p:spPr>
          <a:xfrm>
            <a:off x="838200" y="0"/>
            <a:ext cx="10515600" cy="870978"/>
          </a:xfrm>
        </p:spPr>
        <p:txBody>
          <a:bodyPr>
            <a:noAutofit/>
          </a:bodyPr>
          <a:lstStyle>
            <a:lvl1pPr algn="ctr">
              <a:lnSpc>
                <a:spcPct val="100000"/>
              </a:lnSpc>
              <a:defRPr sz="4800" b="1">
                <a:latin typeface="Calibri" panose="020F0502020204030204" pitchFamily="34" charset="0"/>
                <a:cs typeface="Calibri" panose="020F0502020204030204" pitchFamily="34" charset="0"/>
              </a:defRPr>
            </a:lvl1pPr>
          </a:lstStyle>
          <a:p>
            <a:r>
              <a:rPr lang="zh-CN" altLang="en-US" dirty="0"/>
              <a:t>单击此处编辑母版标题样式</a:t>
            </a:r>
          </a:p>
        </p:txBody>
      </p:sp>
      <p:cxnSp>
        <p:nvCxnSpPr>
          <p:cNvPr id="10" name="直接连接符 9">
            <a:extLst>
              <a:ext uri="{FF2B5EF4-FFF2-40B4-BE49-F238E27FC236}">
                <a16:creationId xmlns:a16="http://schemas.microsoft.com/office/drawing/2014/main" id="{C4454C96-D8E1-413C-9C81-CCC708DB51FC}"/>
              </a:ext>
            </a:extLst>
          </p:cNvPr>
          <p:cNvCxnSpPr>
            <a:cxnSpLocks/>
          </p:cNvCxnSpPr>
          <p:nvPr userDrawn="1"/>
        </p:nvCxnSpPr>
        <p:spPr>
          <a:xfrm>
            <a:off x="325967" y="926368"/>
            <a:ext cx="11540067"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9238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341E977-A048-4275-8A40-BA9F637608A2}"/>
              </a:ext>
            </a:extLst>
          </p:cNvPr>
          <p:cNvSpPr>
            <a:spLocks noGrp="1"/>
          </p:cNvSpPr>
          <p:nvPr>
            <p:ph type="dt" sz="half" idx="10"/>
          </p:nvPr>
        </p:nvSpPr>
        <p:spPr/>
        <p:txBody>
          <a:bodyPr/>
          <a:lstStyle/>
          <a:p>
            <a:fld id="{B8FEC2C3-1F47-4A3E-B89A-7B93EDE076C3}" type="datetime1">
              <a:rPr lang="zh-CN" altLang="en-US" smtClean="0"/>
              <a:t>2025/4/29</a:t>
            </a:fld>
            <a:endParaRPr lang="zh-CN" altLang="en-US"/>
          </a:p>
        </p:txBody>
      </p:sp>
      <p:sp>
        <p:nvSpPr>
          <p:cNvPr id="3" name="页脚占位符 2">
            <a:extLst>
              <a:ext uri="{FF2B5EF4-FFF2-40B4-BE49-F238E27FC236}">
                <a16:creationId xmlns:a16="http://schemas.microsoft.com/office/drawing/2014/main" id="{3CA90E10-72BE-4178-AF15-B3743667B6A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09EC792A-B189-4146-8759-99A6EAC7AD5F}"/>
              </a:ext>
            </a:extLst>
          </p:cNvPr>
          <p:cNvSpPr>
            <a:spLocks noGrp="1"/>
          </p:cNvSpPr>
          <p:nvPr>
            <p:ph type="sldNum" sz="quarter" idx="12"/>
          </p:nvPr>
        </p:nvSpPr>
        <p:spPr/>
        <p:txBody>
          <a:bodyPr/>
          <a:lstStyle>
            <a:lvl1pPr>
              <a:defRPr sz="2000">
                <a:solidFill>
                  <a:srgbClr val="C00000"/>
                </a:solidFill>
              </a:defRPr>
            </a:lvl1pPr>
          </a:lstStyle>
          <a:p>
            <a:fld id="{84BCC322-D5A9-47A8-A5BE-5D9C2195FFDA}" type="slidenum">
              <a:rPr lang="zh-CN" altLang="en-US" smtClean="0"/>
              <a:pPr/>
              <a:t>‹#›</a:t>
            </a:fld>
            <a:endParaRPr lang="zh-CN" altLang="en-US" dirty="0"/>
          </a:p>
        </p:txBody>
      </p:sp>
    </p:spTree>
    <p:extLst>
      <p:ext uri="{BB962C8B-B14F-4D97-AF65-F5344CB8AC3E}">
        <p14:creationId xmlns:p14="http://schemas.microsoft.com/office/powerpoint/2010/main" val="27095030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5A765B9-6910-42D8-B6AA-5A557D878B6C}"/>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A672BBB-AA7D-43EA-8AEB-CF4B8B06A7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C0C4A263-CAC8-4A4E-B21B-4ADBF5507A49}"/>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D28324-6762-4CB9-8C4A-64A254338395}" type="datetime1">
              <a:rPr lang="zh-CN" altLang="en-US" smtClean="0"/>
              <a:t>2025/4/29</a:t>
            </a:fld>
            <a:endParaRPr lang="zh-CN" altLang="en-US"/>
          </a:p>
        </p:txBody>
      </p:sp>
      <p:sp>
        <p:nvSpPr>
          <p:cNvPr id="5" name="页脚占位符 4">
            <a:extLst>
              <a:ext uri="{FF2B5EF4-FFF2-40B4-BE49-F238E27FC236}">
                <a16:creationId xmlns:a16="http://schemas.microsoft.com/office/drawing/2014/main" id="{CB653425-B828-41BE-AAF6-CE687A5782EC}"/>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5D62796-75B2-4C94-92D1-D95F231C9E27}"/>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600">
                <a:solidFill>
                  <a:srgbClr val="C00000"/>
                </a:solidFill>
              </a:defRPr>
            </a:lvl1pPr>
          </a:lstStyle>
          <a:p>
            <a:fld id="{84BCC322-D5A9-47A8-A5BE-5D9C2195FFDA}" type="slidenum">
              <a:rPr lang="zh-CN" altLang="en-US" smtClean="0"/>
              <a:pPr/>
              <a:t>‹#›</a:t>
            </a:fld>
            <a:endParaRPr lang="zh-CN" altLang="en-US" dirty="0"/>
          </a:p>
        </p:txBody>
      </p:sp>
    </p:spTree>
    <p:extLst>
      <p:ext uri="{BB962C8B-B14F-4D97-AF65-F5344CB8AC3E}">
        <p14:creationId xmlns:p14="http://schemas.microsoft.com/office/powerpoint/2010/main" val="1209136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4" r:id="rId4"/>
    <p:sldLayoutId id="2147483655"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gi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37.sv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39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scala-cn.github.io/"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svg"/><Relationship Id="rId12"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43A766EC-F07F-A041-91E8-A3BC83DFE637}"/>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021203" y="3751696"/>
            <a:ext cx="360000" cy="360000"/>
          </a:xfrm>
          <a:prstGeom prst="rect">
            <a:avLst/>
          </a:prstGeom>
        </p:spPr>
      </p:pic>
      <p:sp>
        <p:nvSpPr>
          <p:cNvPr id="16" name="矩形 15">
            <a:extLst>
              <a:ext uri="{FF2B5EF4-FFF2-40B4-BE49-F238E27FC236}">
                <a16:creationId xmlns:a16="http://schemas.microsoft.com/office/drawing/2014/main" id="{AB73EA4A-730B-F75C-A369-37D7EE4BC3C2}"/>
              </a:ext>
            </a:extLst>
          </p:cNvPr>
          <p:cNvSpPr/>
          <p:nvPr/>
        </p:nvSpPr>
        <p:spPr>
          <a:xfrm>
            <a:off x="0" y="0"/>
            <a:ext cx="12192000" cy="983532"/>
          </a:xfrm>
          <a:prstGeom prst="rect">
            <a:avLst/>
          </a:prstGeom>
          <a:solidFill>
            <a:srgbClr val="B522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标题 4">
            <a:extLst>
              <a:ext uri="{FF2B5EF4-FFF2-40B4-BE49-F238E27FC236}">
                <a16:creationId xmlns:a16="http://schemas.microsoft.com/office/drawing/2014/main" id="{83E45B8E-0B85-4D95-956C-05B243A2B79E}"/>
              </a:ext>
            </a:extLst>
          </p:cNvPr>
          <p:cNvSpPr>
            <a:spLocks noGrp="1"/>
          </p:cNvSpPr>
          <p:nvPr>
            <p:ph type="ctrTitle"/>
          </p:nvPr>
        </p:nvSpPr>
        <p:spPr>
          <a:xfrm>
            <a:off x="0" y="1598387"/>
            <a:ext cx="12192000" cy="1487683"/>
          </a:xfrm>
        </p:spPr>
        <p:txBody>
          <a:bodyPr>
            <a:normAutofit fontScale="90000"/>
          </a:bodyPr>
          <a:lstStyle/>
          <a:p>
            <a:r>
              <a:rPr lang="en-US" altLang="zh-CN" sz="5400" dirty="0">
                <a:latin typeface="Calibri" panose="020F0502020204030204" pitchFamily="34" charset="0"/>
                <a:ea typeface="Calibri" panose="020F0502020204030204" pitchFamily="34" charset="0"/>
                <a:cs typeface="Calibri" panose="020F0502020204030204" pitchFamily="34" charset="0"/>
              </a:rPr>
              <a:t>Mitigating Scalability Walls of RDMA-based</a:t>
            </a:r>
            <a:br>
              <a:rPr lang="en-US" altLang="zh-CN" sz="5400" dirty="0">
                <a:latin typeface="Calibri" panose="020F0502020204030204" pitchFamily="34" charset="0"/>
                <a:ea typeface="Calibri" panose="020F0502020204030204" pitchFamily="34" charset="0"/>
                <a:cs typeface="Calibri" panose="020F0502020204030204" pitchFamily="34" charset="0"/>
              </a:rPr>
            </a:br>
            <a:r>
              <a:rPr lang="en-US" altLang="zh-CN" sz="5400" dirty="0">
                <a:latin typeface="Calibri" panose="020F0502020204030204" pitchFamily="34" charset="0"/>
                <a:ea typeface="Calibri" panose="020F0502020204030204" pitchFamily="34" charset="0"/>
                <a:cs typeface="Calibri" panose="020F0502020204030204" pitchFamily="34" charset="0"/>
              </a:rPr>
              <a:t>Container Networks</a:t>
            </a:r>
            <a:endParaRPr lang="zh-CN" altLang="en-US" sz="5400" dirty="0">
              <a:latin typeface="Calibri" panose="020F0502020204030204" pitchFamily="34" charset="0"/>
              <a:cs typeface="Calibri" panose="020F0502020204030204" pitchFamily="34" charset="0"/>
            </a:endParaRPr>
          </a:p>
        </p:txBody>
      </p:sp>
      <p:sp>
        <p:nvSpPr>
          <p:cNvPr id="6" name="副标题 5">
            <a:extLst>
              <a:ext uri="{FF2B5EF4-FFF2-40B4-BE49-F238E27FC236}">
                <a16:creationId xmlns:a16="http://schemas.microsoft.com/office/drawing/2014/main" id="{534B8233-897D-4901-BF18-13944FC68E91}"/>
              </a:ext>
            </a:extLst>
          </p:cNvPr>
          <p:cNvSpPr>
            <a:spLocks noGrp="1"/>
          </p:cNvSpPr>
          <p:nvPr>
            <p:ph type="subTitle" idx="1"/>
          </p:nvPr>
        </p:nvSpPr>
        <p:spPr>
          <a:xfrm>
            <a:off x="782320" y="3678484"/>
            <a:ext cx="10627360" cy="1086618"/>
          </a:xfrm>
        </p:spPr>
        <p:txBody>
          <a:bodyPr>
            <a:normAutofit fontScale="92500"/>
          </a:bodyPr>
          <a:lstStyle/>
          <a:p>
            <a:r>
              <a:rPr lang="en-US" altLang="zh-CN" sz="3200" dirty="0"/>
              <a:t>Wei Liu     , Kun Qian, Zhenhua Li, Feng Qian, </a:t>
            </a:r>
            <a:r>
              <a:rPr lang="en-US" altLang="zh-CN" sz="3200" dirty="0" err="1"/>
              <a:t>Tianyin</a:t>
            </a:r>
            <a:r>
              <a:rPr lang="en-US" altLang="zh-CN" sz="3200" dirty="0"/>
              <a:t> Xu, Yunhao Liu, Yu Guan, </a:t>
            </a:r>
            <a:r>
              <a:rPr lang="en-US" altLang="zh-CN" sz="3200" dirty="0" err="1"/>
              <a:t>Shuhong</a:t>
            </a:r>
            <a:r>
              <a:rPr lang="en-US" altLang="zh-CN" sz="3200" dirty="0"/>
              <a:t> Zhu, Hongfei Xu, </a:t>
            </a:r>
            <a:r>
              <a:rPr lang="en-US" altLang="zh-CN" sz="3200" dirty="0" err="1"/>
              <a:t>Lanlan</a:t>
            </a:r>
            <a:r>
              <a:rPr lang="en-US" altLang="zh-CN" sz="3200" dirty="0"/>
              <a:t> Xi, Chao Qin, </a:t>
            </a:r>
            <a:r>
              <a:rPr lang="en-US" altLang="zh-CN" sz="3200" dirty="0" err="1"/>
              <a:t>Ennan</a:t>
            </a:r>
            <a:r>
              <a:rPr lang="en-US" altLang="zh-CN" sz="3200" dirty="0"/>
              <a:t> Zhai</a:t>
            </a:r>
          </a:p>
        </p:txBody>
      </p:sp>
      <p:sp>
        <p:nvSpPr>
          <p:cNvPr id="3" name="灯片编号占位符 2">
            <a:extLst>
              <a:ext uri="{FF2B5EF4-FFF2-40B4-BE49-F238E27FC236}">
                <a16:creationId xmlns:a16="http://schemas.microsoft.com/office/drawing/2014/main" id="{C09C370D-6483-4A40-9AD0-F1382D58B290}"/>
              </a:ext>
            </a:extLst>
          </p:cNvPr>
          <p:cNvSpPr>
            <a:spLocks noGrp="1"/>
          </p:cNvSpPr>
          <p:nvPr>
            <p:ph type="sldNum" sz="quarter" idx="12"/>
          </p:nvPr>
        </p:nvSpPr>
        <p:spPr/>
        <p:txBody>
          <a:bodyPr/>
          <a:lstStyle/>
          <a:p>
            <a:fld id="{84BCC322-D5A9-47A8-A5BE-5D9C2195FFDA}" type="slidenum">
              <a:rPr lang="zh-CN" altLang="en-US" smtClean="0"/>
              <a:pPr/>
              <a:t>1</a:t>
            </a:fld>
            <a:endParaRPr lang="zh-CN" altLang="en-US" dirty="0"/>
          </a:p>
        </p:txBody>
      </p:sp>
      <p:pic>
        <p:nvPicPr>
          <p:cNvPr id="1026" name="Picture 2">
            <a:extLst>
              <a:ext uri="{FF2B5EF4-FFF2-40B4-BE49-F238E27FC236}">
                <a16:creationId xmlns:a16="http://schemas.microsoft.com/office/drawing/2014/main" id="{9C0F421B-A52E-52F3-1060-58CB7B4F48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240" y="117137"/>
            <a:ext cx="1526458" cy="735753"/>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组合 16">
            <a:extLst>
              <a:ext uri="{FF2B5EF4-FFF2-40B4-BE49-F238E27FC236}">
                <a16:creationId xmlns:a16="http://schemas.microsoft.com/office/drawing/2014/main" id="{C712D831-1BB6-6405-0AFA-FEC1DBB5A4B7}"/>
              </a:ext>
            </a:extLst>
          </p:cNvPr>
          <p:cNvGrpSpPr/>
          <p:nvPr/>
        </p:nvGrpSpPr>
        <p:grpSpPr>
          <a:xfrm>
            <a:off x="519688" y="5315531"/>
            <a:ext cx="11152623" cy="593613"/>
            <a:chOff x="588592" y="5224261"/>
            <a:chExt cx="11152623" cy="593613"/>
          </a:xfrm>
        </p:grpSpPr>
        <p:pic>
          <p:nvPicPr>
            <p:cNvPr id="2" name="图片 16">
              <a:extLst>
                <a:ext uri="{FF2B5EF4-FFF2-40B4-BE49-F238E27FC236}">
                  <a16:creationId xmlns:a16="http://schemas.microsoft.com/office/drawing/2014/main" id="{DA506195-DCA2-3F0A-52E7-6D972F47246C}"/>
                </a:ext>
              </a:extLst>
            </p:cNvPr>
            <p:cNvPicPr>
              <a:picLocks noChangeAspect="1"/>
            </p:cNvPicPr>
            <p:nvPr/>
          </p:nvPicPr>
          <p:blipFill rotWithShape="1">
            <a:blip r:embed="rId5">
              <a:extLst>
                <a:ext uri="{28A0092B-C50C-407E-A947-70E740481C1C}">
                  <a14:useLocalDpi xmlns:a14="http://schemas.microsoft.com/office/drawing/2010/main" val="0"/>
                </a:ext>
              </a:extLst>
            </a:blip>
            <a:srcRect l="8480" t="19565" r="9046" b="22417"/>
            <a:stretch/>
          </p:blipFill>
          <p:spPr>
            <a:xfrm>
              <a:off x="9695512" y="5224261"/>
              <a:ext cx="2045703" cy="593613"/>
            </a:xfrm>
            <a:prstGeom prst="rect">
              <a:avLst/>
            </a:prstGeom>
          </p:spPr>
        </p:pic>
        <p:pic>
          <p:nvPicPr>
            <p:cNvPr id="4" name="Picture 4">
              <a:extLst>
                <a:ext uri="{FF2B5EF4-FFF2-40B4-BE49-F238E27FC236}">
                  <a16:creationId xmlns:a16="http://schemas.microsoft.com/office/drawing/2014/main" id="{BDB841A4-811C-7681-0D32-8B24E54421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9352" y="5258936"/>
              <a:ext cx="2449920" cy="524262"/>
            </a:xfrm>
            <a:prstGeom prst="rect">
              <a:avLst/>
            </a:prstGeom>
            <a:noFill/>
            <a:extLst>
              <a:ext uri="{909E8E84-426E-40DD-AFC4-6F175D3DCCD1}">
                <a14:hiddenFill xmlns:a14="http://schemas.microsoft.com/office/drawing/2010/main">
                  <a:solidFill>
                    <a:srgbClr val="FFFFFF"/>
                  </a:solidFill>
                </a14:hiddenFill>
              </a:ext>
            </a:extLst>
          </p:spPr>
        </p:pic>
        <p:pic>
          <p:nvPicPr>
            <p:cNvPr id="13" name="图形 12">
              <a:extLst>
                <a:ext uri="{FF2B5EF4-FFF2-40B4-BE49-F238E27FC236}">
                  <a16:creationId xmlns:a16="http://schemas.microsoft.com/office/drawing/2014/main" id="{AB6E594F-242C-AF94-11C8-D3FAA3A78AE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8592" y="5225909"/>
              <a:ext cx="1874252" cy="590317"/>
            </a:xfrm>
            <a:prstGeom prst="rect">
              <a:avLst/>
            </a:prstGeom>
          </p:spPr>
        </p:pic>
        <p:pic>
          <p:nvPicPr>
            <p:cNvPr id="15" name="图形 14">
              <a:extLst>
                <a:ext uri="{FF2B5EF4-FFF2-40B4-BE49-F238E27FC236}">
                  <a16:creationId xmlns:a16="http://schemas.microsoft.com/office/drawing/2014/main" id="{6A4ECE01-6ACD-2C5C-01B0-22CBDDB037B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949640" y="5302489"/>
              <a:ext cx="3497248" cy="437156"/>
            </a:xfrm>
            <a:prstGeom prst="rect">
              <a:avLst/>
            </a:prstGeom>
          </p:spPr>
        </p:pic>
      </p:grpSp>
    </p:spTree>
    <p:extLst>
      <p:ext uri="{BB962C8B-B14F-4D97-AF65-F5344CB8AC3E}">
        <p14:creationId xmlns:p14="http://schemas.microsoft.com/office/powerpoint/2010/main" val="4051288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B01910-7EC2-0CDB-6FC9-5AC71C3B2279}"/>
            </a:ext>
          </a:extLst>
        </p:cNvPr>
        <p:cNvGrpSpPr/>
        <p:nvPr/>
      </p:nvGrpSpPr>
      <p:grpSpPr>
        <a:xfrm>
          <a:off x="0" y="0"/>
          <a:ext cx="0" cy="0"/>
          <a:chOff x="0" y="0"/>
          <a:chExt cx="0" cy="0"/>
        </a:xfrm>
      </p:grpSpPr>
      <p:sp>
        <p:nvSpPr>
          <p:cNvPr id="6" name="内容占位符 5">
            <a:extLst>
              <a:ext uri="{FF2B5EF4-FFF2-40B4-BE49-F238E27FC236}">
                <a16:creationId xmlns:a16="http://schemas.microsoft.com/office/drawing/2014/main" id="{9C0FC1ED-211C-E51A-F644-12BA3DBFE6B1}"/>
              </a:ext>
            </a:extLst>
          </p:cNvPr>
          <p:cNvSpPr>
            <a:spLocks noGrp="1"/>
          </p:cNvSpPr>
          <p:nvPr>
            <p:ph idx="1"/>
          </p:nvPr>
        </p:nvSpPr>
        <p:spPr>
          <a:xfrm>
            <a:off x="325967" y="1057387"/>
            <a:ext cx="11540067" cy="5550647"/>
          </a:xfrm>
        </p:spPr>
        <p:txBody>
          <a:bodyPr>
            <a:normAutofit/>
          </a:bodyPr>
          <a:lstStyle/>
          <a:p>
            <a:r>
              <a:rPr lang="en-US" altLang="zh-CN" dirty="0"/>
              <a:t>Symptom——</a:t>
            </a:r>
            <a:r>
              <a:rPr lang="en" altLang="zh-CN" dirty="0"/>
              <a:t>RNIC Driver Defects</a:t>
            </a:r>
            <a:endParaRPr lang="en-US" altLang="zh-CN" dirty="0"/>
          </a:p>
          <a:p>
            <a:pPr lvl="1"/>
            <a:r>
              <a:rPr lang="en-US" altLang="zh-CN" dirty="0"/>
              <a:t>The offloading of some flows in driver lead to kernel crash</a:t>
            </a:r>
          </a:p>
        </p:txBody>
      </p:sp>
      <p:sp>
        <p:nvSpPr>
          <p:cNvPr id="3" name="灯片编号占位符 2">
            <a:extLst>
              <a:ext uri="{FF2B5EF4-FFF2-40B4-BE49-F238E27FC236}">
                <a16:creationId xmlns:a16="http://schemas.microsoft.com/office/drawing/2014/main" id="{41E64315-B28B-08D3-7708-9F0DB4EE39DE}"/>
              </a:ext>
            </a:extLst>
          </p:cNvPr>
          <p:cNvSpPr>
            <a:spLocks noGrp="1"/>
          </p:cNvSpPr>
          <p:nvPr>
            <p:ph type="sldNum" sz="quarter" idx="12"/>
          </p:nvPr>
        </p:nvSpPr>
        <p:spPr/>
        <p:txBody>
          <a:bodyPr/>
          <a:lstStyle/>
          <a:p>
            <a:fld id="{84BCC322-D5A9-47A8-A5BE-5D9C2195FFDA}" type="slidenum">
              <a:rPr lang="zh-CN" altLang="en-US" smtClean="0"/>
              <a:pPr/>
              <a:t>10</a:t>
            </a:fld>
            <a:endParaRPr lang="zh-CN" altLang="en-US" dirty="0"/>
          </a:p>
        </p:txBody>
      </p:sp>
      <p:sp>
        <p:nvSpPr>
          <p:cNvPr id="5" name="标题 4">
            <a:extLst>
              <a:ext uri="{FF2B5EF4-FFF2-40B4-BE49-F238E27FC236}">
                <a16:creationId xmlns:a16="http://schemas.microsoft.com/office/drawing/2014/main" id="{92FE8C57-1026-D01F-FC0F-6CB50F8169F2}"/>
              </a:ext>
            </a:extLst>
          </p:cNvPr>
          <p:cNvSpPr>
            <a:spLocks noGrp="1"/>
          </p:cNvSpPr>
          <p:nvPr>
            <p:ph type="title"/>
          </p:nvPr>
        </p:nvSpPr>
        <p:spPr/>
        <p:txBody>
          <a:bodyPr/>
          <a:lstStyle/>
          <a:p>
            <a:r>
              <a:rPr lang="en-US" altLang="zh-CN" dirty="0"/>
              <a:t>2. Motivation</a:t>
            </a:r>
            <a:endParaRPr lang="zh-CN" altLang="en-US" dirty="0"/>
          </a:p>
        </p:txBody>
      </p:sp>
      <p:pic>
        <p:nvPicPr>
          <p:cNvPr id="4" name="图片 3">
            <a:extLst>
              <a:ext uri="{FF2B5EF4-FFF2-40B4-BE49-F238E27FC236}">
                <a16:creationId xmlns:a16="http://schemas.microsoft.com/office/drawing/2014/main" id="{C4D81044-18CD-DD84-81A5-80CE439126D6}"/>
              </a:ext>
            </a:extLst>
          </p:cNvPr>
          <p:cNvPicPr>
            <a:picLocks noChangeAspect="1"/>
          </p:cNvPicPr>
          <p:nvPr/>
        </p:nvPicPr>
        <p:blipFill>
          <a:blip r:embed="rId3"/>
          <a:stretch>
            <a:fillRect/>
          </a:stretch>
        </p:blipFill>
        <p:spPr>
          <a:xfrm>
            <a:off x="1000894" y="2364124"/>
            <a:ext cx="5831155" cy="4243910"/>
          </a:xfrm>
          <a:prstGeom prst="rect">
            <a:avLst/>
          </a:prstGeom>
        </p:spPr>
      </p:pic>
      <p:sp>
        <p:nvSpPr>
          <p:cNvPr id="14" name="文本框 13">
            <a:extLst>
              <a:ext uri="{FF2B5EF4-FFF2-40B4-BE49-F238E27FC236}">
                <a16:creationId xmlns:a16="http://schemas.microsoft.com/office/drawing/2014/main" id="{E55D28EA-30EE-ED84-74EB-8AE98F779D1D}"/>
              </a:ext>
            </a:extLst>
          </p:cNvPr>
          <p:cNvSpPr txBox="1"/>
          <p:nvPr/>
        </p:nvSpPr>
        <p:spPr>
          <a:xfrm>
            <a:off x="6919731" y="3608313"/>
            <a:ext cx="5073041" cy="1077218"/>
          </a:xfrm>
          <a:prstGeom prst="rect">
            <a:avLst/>
          </a:prstGeom>
          <a:noFill/>
          <a:ln>
            <a:noFill/>
          </a:ln>
        </p:spPr>
        <p:txBody>
          <a:bodyPr wrap="square" rtlCol="0">
            <a:spAutoFit/>
          </a:bodyPr>
          <a:lstStyle/>
          <a:p>
            <a:r>
              <a:rPr kumimoji="1" lang="en-US" altLang="zh-CN" sz="3200" b="1" dirty="0">
                <a:solidFill>
                  <a:srgbClr val="0000FF"/>
                </a:solidFill>
              </a:rPr>
              <a:t>Newer RNICs present higher failures per year (FPY)</a:t>
            </a:r>
            <a:endParaRPr kumimoji="1" lang="zh-CN" altLang="en-US" sz="3200" b="1" dirty="0">
              <a:solidFill>
                <a:srgbClr val="B52219"/>
              </a:solidFill>
            </a:endParaRPr>
          </a:p>
        </p:txBody>
      </p:sp>
    </p:spTree>
    <p:extLst>
      <p:ext uri="{BB962C8B-B14F-4D97-AF65-F5344CB8AC3E}">
        <p14:creationId xmlns:p14="http://schemas.microsoft.com/office/powerpoint/2010/main" val="953542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AD7C6-5861-974B-5126-A8850942E932}"/>
            </a:ext>
          </a:extLst>
        </p:cNvPr>
        <p:cNvGrpSpPr/>
        <p:nvPr/>
      </p:nvGrpSpPr>
      <p:grpSpPr>
        <a:xfrm>
          <a:off x="0" y="0"/>
          <a:ext cx="0" cy="0"/>
          <a:chOff x="0" y="0"/>
          <a:chExt cx="0" cy="0"/>
        </a:xfrm>
      </p:grpSpPr>
      <p:sp>
        <p:nvSpPr>
          <p:cNvPr id="6" name="内容占位符 5">
            <a:extLst>
              <a:ext uri="{FF2B5EF4-FFF2-40B4-BE49-F238E27FC236}">
                <a16:creationId xmlns:a16="http://schemas.microsoft.com/office/drawing/2014/main" id="{030DD5BE-E4C7-A3AB-FAAA-6914D8290616}"/>
              </a:ext>
            </a:extLst>
          </p:cNvPr>
          <p:cNvSpPr>
            <a:spLocks noGrp="1"/>
          </p:cNvSpPr>
          <p:nvPr>
            <p:ph idx="1"/>
          </p:nvPr>
        </p:nvSpPr>
        <p:spPr>
          <a:xfrm>
            <a:off x="325967" y="1057387"/>
            <a:ext cx="11540067" cy="5550647"/>
          </a:xfrm>
        </p:spPr>
        <p:txBody>
          <a:bodyPr>
            <a:normAutofit/>
          </a:bodyPr>
          <a:lstStyle/>
          <a:p>
            <a:r>
              <a:rPr lang="en-US" altLang="zh-CN" dirty="0"/>
              <a:t>Symptom——</a:t>
            </a:r>
            <a:r>
              <a:rPr lang="en" altLang="zh-CN" dirty="0"/>
              <a:t>RNIC’s Unexpected Behaviors</a:t>
            </a:r>
            <a:endParaRPr lang="en-US" altLang="zh-CN" dirty="0"/>
          </a:p>
          <a:p>
            <a:pPr lvl="1"/>
            <a:r>
              <a:rPr lang="en-US" altLang="zh-CN" dirty="0"/>
              <a:t>Poor performance of specific flows</a:t>
            </a:r>
          </a:p>
        </p:txBody>
      </p:sp>
      <p:sp>
        <p:nvSpPr>
          <p:cNvPr id="3" name="灯片编号占位符 2">
            <a:extLst>
              <a:ext uri="{FF2B5EF4-FFF2-40B4-BE49-F238E27FC236}">
                <a16:creationId xmlns:a16="http://schemas.microsoft.com/office/drawing/2014/main" id="{85C4ECAA-C4BD-7392-8C13-D4B8038091DC}"/>
              </a:ext>
            </a:extLst>
          </p:cNvPr>
          <p:cNvSpPr>
            <a:spLocks noGrp="1"/>
          </p:cNvSpPr>
          <p:nvPr>
            <p:ph type="sldNum" sz="quarter" idx="12"/>
          </p:nvPr>
        </p:nvSpPr>
        <p:spPr/>
        <p:txBody>
          <a:bodyPr/>
          <a:lstStyle/>
          <a:p>
            <a:fld id="{84BCC322-D5A9-47A8-A5BE-5D9C2195FFDA}" type="slidenum">
              <a:rPr lang="zh-CN" altLang="en-US" smtClean="0"/>
              <a:pPr/>
              <a:t>11</a:t>
            </a:fld>
            <a:endParaRPr lang="zh-CN" altLang="en-US" dirty="0"/>
          </a:p>
        </p:txBody>
      </p:sp>
      <p:sp>
        <p:nvSpPr>
          <p:cNvPr id="5" name="标题 4">
            <a:extLst>
              <a:ext uri="{FF2B5EF4-FFF2-40B4-BE49-F238E27FC236}">
                <a16:creationId xmlns:a16="http://schemas.microsoft.com/office/drawing/2014/main" id="{B412EFCD-3924-6755-E70F-E48FCCD2600C}"/>
              </a:ext>
            </a:extLst>
          </p:cNvPr>
          <p:cNvSpPr>
            <a:spLocks noGrp="1"/>
          </p:cNvSpPr>
          <p:nvPr>
            <p:ph type="title"/>
          </p:nvPr>
        </p:nvSpPr>
        <p:spPr/>
        <p:txBody>
          <a:bodyPr/>
          <a:lstStyle/>
          <a:p>
            <a:r>
              <a:rPr lang="en-US" altLang="zh-CN" dirty="0"/>
              <a:t>2. Motivation</a:t>
            </a:r>
            <a:endParaRPr lang="zh-CN" altLang="en-US" dirty="0"/>
          </a:p>
        </p:txBody>
      </p:sp>
      <p:pic>
        <p:nvPicPr>
          <p:cNvPr id="7" name="图片 6">
            <a:extLst>
              <a:ext uri="{FF2B5EF4-FFF2-40B4-BE49-F238E27FC236}">
                <a16:creationId xmlns:a16="http://schemas.microsoft.com/office/drawing/2014/main" id="{315C88B6-A6BA-B8AB-2B61-CC10C3763D17}"/>
              </a:ext>
            </a:extLst>
          </p:cNvPr>
          <p:cNvPicPr>
            <a:picLocks noChangeAspect="1"/>
          </p:cNvPicPr>
          <p:nvPr/>
        </p:nvPicPr>
        <p:blipFill>
          <a:blip r:embed="rId3"/>
          <a:stretch>
            <a:fillRect/>
          </a:stretch>
        </p:blipFill>
        <p:spPr>
          <a:xfrm>
            <a:off x="964503" y="2331730"/>
            <a:ext cx="5543115" cy="4207184"/>
          </a:xfrm>
          <a:prstGeom prst="rect">
            <a:avLst/>
          </a:prstGeom>
        </p:spPr>
      </p:pic>
      <p:sp>
        <p:nvSpPr>
          <p:cNvPr id="8" name="线形标注 1 7">
            <a:extLst>
              <a:ext uri="{FF2B5EF4-FFF2-40B4-BE49-F238E27FC236}">
                <a16:creationId xmlns:a16="http://schemas.microsoft.com/office/drawing/2014/main" id="{72FB2D47-2570-45D6-00C2-79F7928459A3}"/>
              </a:ext>
            </a:extLst>
          </p:cNvPr>
          <p:cNvSpPr/>
          <p:nvPr/>
        </p:nvSpPr>
        <p:spPr>
          <a:xfrm>
            <a:off x="7383534" y="3461209"/>
            <a:ext cx="4039415" cy="918365"/>
          </a:xfrm>
          <a:prstGeom prst="borderCallout1">
            <a:avLst>
              <a:gd name="adj1" fmla="val 52019"/>
              <a:gd name="adj2" fmla="val -122"/>
              <a:gd name="adj3" fmla="val 187807"/>
              <a:gd name="adj4" fmla="val -54603"/>
            </a:avLst>
          </a:prstGeom>
          <a:noFill/>
          <a:ln w="28575">
            <a:solidFill>
              <a:srgbClr val="B522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400" b="1" dirty="0">
                <a:solidFill>
                  <a:srgbClr val="B52219"/>
                </a:solidFill>
              </a:rPr>
              <a:t>Performance degradation</a:t>
            </a:r>
          </a:p>
          <a:p>
            <a:pPr algn="ctr"/>
            <a:r>
              <a:rPr kumimoji="1" lang="en-US" altLang="zh-CN" sz="2400" b="1" dirty="0">
                <a:solidFill>
                  <a:srgbClr val="B52219"/>
                </a:solidFill>
              </a:rPr>
              <a:t>after RNIC flow offloading</a:t>
            </a:r>
          </a:p>
        </p:txBody>
      </p:sp>
    </p:spTree>
    <p:extLst>
      <p:ext uri="{BB962C8B-B14F-4D97-AF65-F5344CB8AC3E}">
        <p14:creationId xmlns:p14="http://schemas.microsoft.com/office/powerpoint/2010/main" val="3713561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28BECD-8272-C5F7-78AD-BC2CD5CE805E}"/>
            </a:ext>
          </a:extLst>
        </p:cNvPr>
        <p:cNvGrpSpPr/>
        <p:nvPr/>
      </p:nvGrpSpPr>
      <p:grpSpPr>
        <a:xfrm>
          <a:off x="0" y="0"/>
          <a:ext cx="0" cy="0"/>
          <a:chOff x="0" y="0"/>
          <a:chExt cx="0" cy="0"/>
        </a:xfrm>
      </p:grpSpPr>
      <p:pic>
        <p:nvPicPr>
          <p:cNvPr id="24" name="图片 23">
            <a:extLst>
              <a:ext uri="{FF2B5EF4-FFF2-40B4-BE49-F238E27FC236}">
                <a16:creationId xmlns:a16="http://schemas.microsoft.com/office/drawing/2014/main" id="{52DDB304-212D-3DE3-CA1A-E5DCE896B09D}"/>
              </a:ext>
            </a:extLst>
          </p:cNvPr>
          <p:cNvPicPr>
            <a:picLocks noChangeAspect="1"/>
          </p:cNvPicPr>
          <p:nvPr/>
        </p:nvPicPr>
        <p:blipFill>
          <a:blip r:embed="rId3"/>
          <a:stretch>
            <a:fillRect/>
          </a:stretch>
        </p:blipFill>
        <p:spPr>
          <a:xfrm>
            <a:off x="1046226" y="2320576"/>
            <a:ext cx="10099547" cy="3137780"/>
          </a:xfrm>
          <a:prstGeom prst="rect">
            <a:avLst/>
          </a:prstGeom>
        </p:spPr>
      </p:pic>
      <p:sp>
        <p:nvSpPr>
          <p:cNvPr id="6" name="内容占位符 5">
            <a:extLst>
              <a:ext uri="{FF2B5EF4-FFF2-40B4-BE49-F238E27FC236}">
                <a16:creationId xmlns:a16="http://schemas.microsoft.com/office/drawing/2014/main" id="{4FF7C945-36FE-1BC0-EE15-929D2A1D97BD}"/>
              </a:ext>
            </a:extLst>
          </p:cNvPr>
          <p:cNvSpPr>
            <a:spLocks noGrp="1"/>
          </p:cNvSpPr>
          <p:nvPr>
            <p:ph idx="1"/>
          </p:nvPr>
        </p:nvSpPr>
        <p:spPr>
          <a:xfrm>
            <a:off x="325967" y="1057387"/>
            <a:ext cx="11540067" cy="5550647"/>
          </a:xfrm>
        </p:spPr>
        <p:txBody>
          <a:bodyPr>
            <a:normAutofit/>
          </a:bodyPr>
          <a:lstStyle/>
          <a:p>
            <a:r>
              <a:rPr lang="en-US" altLang="zh-CN" dirty="0"/>
              <a:t>Symptom——</a:t>
            </a:r>
            <a:r>
              <a:rPr lang="en" altLang="zh-CN" dirty="0"/>
              <a:t>RNIC’s Unexpected </a:t>
            </a:r>
            <a:r>
              <a:rPr lang="en-US" altLang="zh-CN" dirty="0"/>
              <a:t>B</a:t>
            </a:r>
            <a:r>
              <a:rPr lang="en" altLang="zh-CN" dirty="0"/>
              <a:t>ehaviors</a:t>
            </a:r>
            <a:endParaRPr lang="en-US" altLang="zh-CN" dirty="0"/>
          </a:p>
          <a:p>
            <a:pPr lvl="1"/>
            <a:r>
              <a:rPr lang="en-US" altLang="zh-CN" dirty="0"/>
              <a:t>Unrecoverable poor performance</a:t>
            </a:r>
          </a:p>
        </p:txBody>
      </p:sp>
      <p:sp>
        <p:nvSpPr>
          <p:cNvPr id="3" name="灯片编号占位符 2">
            <a:extLst>
              <a:ext uri="{FF2B5EF4-FFF2-40B4-BE49-F238E27FC236}">
                <a16:creationId xmlns:a16="http://schemas.microsoft.com/office/drawing/2014/main" id="{9E060B32-E553-951B-88BF-CE320EBBDCFE}"/>
              </a:ext>
            </a:extLst>
          </p:cNvPr>
          <p:cNvSpPr>
            <a:spLocks noGrp="1"/>
          </p:cNvSpPr>
          <p:nvPr>
            <p:ph type="sldNum" sz="quarter" idx="12"/>
          </p:nvPr>
        </p:nvSpPr>
        <p:spPr/>
        <p:txBody>
          <a:bodyPr/>
          <a:lstStyle/>
          <a:p>
            <a:fld id="{84BCC322-D5A9-47A8-A5BE-5D9C2195FFDA}" type="slidenum">
              <a:rPr lang="zh-CN" altLang="en-US" smtClean="0"/>
              <a:pPr/>
              <a:t>12</a:t>
            </a:fld>
            <a:endParaRPr lang="zh-CN" altLang="en-US" dirty="0"/>
          </a:p>
        </p:txBody>
      </p:sp>
      <p:sp>
        <p:nvSpPr>
          <p:cNvPr id="5" name="标题 4">
            <a:extLst>
              <a:ext uri="{FF2B5EF4-FFF2-40B4-BE49-F238E27FC236}">
                <a16:creationId xmlns:a16="http://schemas.microsoft.com/office/drawing/2014/main" id="{D580DD36-74FB-B974-DE36-1B7F056A0710}"/>
              </a:ext>
            </a:extLst>
          </p:cNvPr>
          <p:cNvSpPr>
            <a:spLocks noGrp="1"/>
          </p:cNvSpPr>
          <p:nvPr>
            <p:ph type="title"/>
          </p:nvPr>
        </p:nvSpPr>
        <p:spPr/>
        <p:txBody>
          <a:bodyPr/>
          <a:lstStyle/>
          <a:p>
            <a:r>
              <a:rPr lang="en-US" altLang="zh-CN" dirty="0"/>
              <a:t>2. Motivation</a:t>
            </a:r>
            <a:endParaRPr lang="zh-CN" altLang="en-US" dirty="0"/>
          </a:p>
        </p:txBody>
      </p:sp>
      <p:sp>
        <p:nvSpPr>
          <p:cNvPr id="9" name="矩形 8">
            <a:extLst>
              <a:ext uri="{FF2B5EF4-FFF2-40B4-BE49-F238E27FC236}">
                <a16:creationId xmlns:a16="http://schemas.microsoft.com/office/drawing/2014/main" id="{AA2D4BA0-4171-FED4-0679-2C71C62DC8A4}"/>
              </a:ext>
            </a:extLst>
          </p:cNvPr>
          <p:cNvSpPr/>
          <p:nvPr/>
        </p:nvSpPr>
        <p:spPr>
          <a:xfrm>
            <a:off x="3581401" y="5458356"/>
            <a:ext cx="5336087" cy="1020871"/>
          </a:xfrm>
          <a:prstGeom prst="rect">
            <a:avLst/>
          </a:prstGeom>
          <a:noFill/>
          <a:ln w="28575">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800" dirty="0">
                <a:solidFill>
                  <a:srgbClr val="0000FF"/>
                </a:solidFill>
              </a:rPr>
              <a:t>The performance cannot recover from the past high workload</a:t>
            </a:r>
            <a:endParaRPr kumimoji="1" lang="zh-CN" altLang="en-US" sz="2800" dirty="0">
              <a:solidFill>
                <a:srgbClr val="0000FF"/>
              </a:solidFill>
            </a:endParaRPr>
          </a:p>
        </p:txBody>
      </p:sp>
      <p:cxnSp>
        <p:nvCxnSpPr>
          <p:cNvPr id="11" name="直线连接符 10">
            <a:extLst>
              <a:ext uri="{FF2B5EF4-FFF2-40B4-BE49-F238E27FC236}">
                <a16:creationId xmlns:a16="http://schemas.microsoft.com/office/drawing/2014/main" id="{D2AE848B-EBD6-29A0-4D06-8A00C6BA14BD}"/>
              </a:ext>
            </a:extLst>
          </p:cNvPr>
          <p:cNvCxnSpPr>
            <a:cxnSpLocks/>
            <a:endCxn id="9" idx="0"/>
          </p:cNvCxnSpPr>
          <p:nvPr/>
        </p:nvCxnSpPr>
        <p:spPr>
          <a:xfrm>
            <a:off x="2915478" y="4943063"/>
            <a:ext cx="3333967" cy="515293"/>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 name="直线连接符 11">
            <a:extLst>
              <a:ext uri="{FF2B5EF4-FFF2-40B4-BE49-F238E27FC236}">
                <a16:creationId xmlns:a16="http://schemas.microsoft.com/office/drawing/2014/main" id="{1AE7706F-A2FE-8F08-714D-17C72F2A5F61}"/>
              </a:ext>
            </a:extLst>
          </p:cNvPr>
          <p:cNvCxnSpPr>
            <a:cxnSpLocks/>
            <a:endCxn id="9" idx="0"/>
          </p:cNvCxnSpPr>
          <p:nvPr/>
        </p:nvCxnSpPr>
        <p:spPr>
          <a:xfrm>
            <a:off x="4267200" y="4943063"/>
            <a:ext cx="1982245" cy="515293"/>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5" name="直线连接符 14">
            <a:extLst>
              <a:ext uri="{FF2B5EF4-FFF2-40B4-BE49-F238E27FC236}">
                <a16:creationId xmlns:a16="http://schemas.microsoft.com/office/drawing/2014/main" id="{979E08C3-F63A-082C-EC10-E6EFF13F4A15}"/>
              </a:ext>
            </a:extLst>
          </p:cNvPr>
          <p:cNvCxnSpPr>
            <a:cxnSpLocks/>
            <a:endCxn id="9" idx="0"/>
          </p:cNvCxnSpPr>
          <p:nvPr/>
        </p:nvCxnSpPr>
        <p:spPr>
          <a:xfrm flipH="1">
            <a:off x="6249445" y="4943063"/>
            <a:ext cx="1725813" cy="515293"/>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1" name="直线连接符 20">
            <a:extLst>
              <a:ext uri="{FF2B5EF4-FFF2-40B4-BE49-F238E27FC236}">
                <a16:creationId xmlns:a16="http://schemas.microsoft.com/office/drawing/2014/main" id="{A3A2108B-E052-65DA-32F9-41FE92079BAC}"/>
              </a:ext>
            </a:extLst>
          </p:cNvPr>
          <p:cNvCxnSpPr>
            <a:cxnSpLocks/>
            <a:endCxn id="9" idx="0"/>
          </p:cNvCxnSpPr>
          <p:nvPr/>
        </p:nvCxnSpPr>
        <p:spPr>
          <a:xfrm flipH="1">
            <a:off x="6249445" y="4943063"/>
            <a:ext cx="3027077" cy="515293"/>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025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E949BE-E4D0-B30E-2B72-1F6F8C050AFE}"/>
            </a:ext>
          </a:extLst>
        </p:cNvPr>
        <p:cNvGrpSpPr/>
        <p:nvPr/>
      </p:nvGrpSpPr>
      <p:grpSpPr>
        <a:xfrm>
          <a:off x="0" y="0"/>
          <a:ext cx="0" cy="0"/>
          <a:chOff x="0" y="0"/>
          <a:chExt cx="0" cy="0"/>
        </a:xfrm>
      </p:grpSpPr>
      <p:sp>
        <p:nvSpPr>
          <p:cNvPr id="6" name="内容占位符 5">
            <a:extLst>
              <a:ext uri="{FF2B5EF4-FFF2-40B4-BE49-F238E27FC236}">
                <a16:creationId xmlns:a16="http://schemas.microsoft.com/office/drawing/2014/main" id="{B51FA181-BB42-63C5-94AC-8B73614912F5}"/>
              </a:ext>
            </a:extLst>
          </p:cNvPr>
          <p:cNvSpPr>
            <a:spLocks noGrp="1"/>
          </p:cNvSpPr>
          <p:nvPr>
            <p:ph idx="1"/>
          </p:nvPr>
        </p:nvSpPr>
        <p:spPr>
          <a:xfrm>
            <a:off x="325967" y="1057387"/>
            <a:ext cx="11540067" cy="5550647"/>
          </a:xfrm>
        </p:spPr>
        <p:txBody>
          <a:bodyPr>
            <a:normAutofit/>
          </a:bodyPr>
          <a:lstStyle/>
          <a:p>
            <a:r>
              <a:rPr lang="en-US" altLang="zh-CN" dirty="0"/>
              <a:t>Challenges</a:t>
            </a:r>
          </a:p>
          <a:p>
            <a:pPr lvl="1"/>
            <a:r>
              <a:rPr lang="en-US" altLang="zh-CN" dirty="0"/>
              <a:t>A commodity RNIC is a </a:t>
            </a:r>
            <a:r>
              <a:rPr lang="en-US" altLang="zh-CN" i="1" dirty="0" err="1"/>
              <a:t>blackbox</a:t>
            </a:r>
            <a:endParaRPr lang="en-US" altLang="zh-CN" i="1" dirty="0"/>
          </a:p>
          <a:p>
            <a:pPr lvl="2">
              <a:buFont typeface="Wingdings" pitchFamily="2" charset="2"/>
              <a:buChar char="p"/>
            </a:pPr>
            <a:r>
              <a:rPr lang="en-US" altLang="zh-CN" dirty="0"/>
              <a:t>Limited visibilities into its internals</a:t>
            </a:r>
          </a:p>
          <a:p>
            <a:pPr lvl="2">
              <a:buFont typeface="Wingdings" pitchFamily="2" charset="2"/>
              <a:buChar char="p"/>
            </a:pPr>
            <a:r>
              <a:rPr lang="en-US" altLang="zh-CN" dirty="0"/>
              <a:t>Its </a:t>
            </a:r>
            <a:r>
              <a:rPr lang="en-US" altLang="zh-CN" i="1" dirty="0"/>
              <a:t>micro behaviors </a:t>
            </a:r>
            <a:r>
              <a:rPr lang="en-US" altLang="zh-CN" dirty="0"/>
              <a:t>are not recorded in its datasheet</a:t>
            </a:r>
          </a:p>
          <a:p>
            <a:pPr lvl="1"/>
            <a:r>
              <a:rPr lang="en-US" altLang="zh-CN" dirty="0"/>
              <a:t>Difficult for RNIC vendors to reproduce our encountered issues</a:t>
            </a:r>
          </a:p>
          <a:p>
            <a:pPr lvl="2">
              <a:buFont typeface="Wingdings" pitchFamily="2" charset="2"/>
              <a:buChar char="p"/>
            </a:pPr>
            <a:r>
              <a:rPr lang="en-US" altLang="zh-CN" dirty="0"/>
              <a:t>Cannot share real-world workloads</a:t>
            </a:r>
          </a:p>
          <a:p>
            <a:pPr lvl="2">
              <a:buFont typeface="Wingdings" pitchFamily="2" charset="2"/>
              <a:buChar char="p"/>
            </a:pPr>
            <a:r>
              <a:rPr lang="en-US" altLang="zh-CN" dirty="0"/>
              <a:t>Our workloads push the RNICs to the extreme</a:t>
            </a:r>
          </a:p>
        </p:txBody>
      </p:sp>
      <p:sp>
        <p:nvSpPr>
          <p:cNvPr id="3" name="灯片编号占位符 2">
            <a:extLst>
              <a:ext uri="{FF2B5EF4-FFF2-40B4-BE49-F238E27FC236}">
                <a16:creationId xmlns:a16="http://schemas.microsoft.com/office/drawing/2014/main" id="{FD7A2ED0-7887-35E2-35E5-821C8A8AE542}"/>
              </a:ext>
            </a:extLst>
          </p:cNvPr>
          <p:cNvSpPr>
            <a:spLocks noGrp="1"/>
          </p:cNvSpPr>
          <p:nvPr>
            <p:ph type="sldNum" sz="quarter" idx="12"/>
          </p:nvPr>
        </p:nvSpPr>
        <p:spPr/>
        <p:txBody>
          <a:bodyPr/>
          <a:lstStyle/>
          <a:p>
            <a:fld id="{84BCC322-D5A9-47A8-A5BE-5D9C2195FFDA}" type="slidenum">
              <a:rPr lang="zh-CN" altLang="en-US" smtClean="0"/>
              <a:pPr/>
              <a:t>13</a:t>
            </a:fld>
            <a:endParaRPr lang="zh-CN" altLang="en-US" dirty="0"/>
          </a:p>
        </p:txBody>
      </p:sp>
      <p:sp>
        <p:nvSpPr>
          <p:cNvPr id="5" name="标题 4">
            <a:extLst>
              <a:ext uri="{FF2B5EF4-FFF2-40B4-BE49-F238E27FC236}">
                <a16:creationId xmlns:a16="http://schemas.microsoft.com/office/drawing/2014/main" id="{B41B82E0-E28E-CF3B-7582-A115962FC1C4}"/>
              </a:ext>
            </a:extLst>
          </p:cNvPr>
          <p:cNvSpPr>
            <a:spLocks noGrp="1"/>
          </p:cNvSpPr>
          <p:nvPr>
            <p:ph type="title"/>
          </p:nvPr>
        </p:nvSpPr>
        <p:spPr/>
        <p:txBody>
          <a:bodyPr/>
          <a:lstStyle/>
          <a:p>
            <a:r>
              <a:rPr lang="en-US" altLang="zh-CN" dirty="0"/>
              <a:t>2. Motivation</a:t>
            </a:r>
            <a:endParaRPr lang="zh-CN" altLang="en-US" dirty="0"/>
          </a:p>
        </p:txBody>
      </p:sp>
      <p:pic>
        <p:nvPicPr>
          <p:cNvPr id="4" name="图片 3">
            <a:extLst>
              <a:ext uri="{FF2B5EF4-FFF2-40B4-BE49-F238E27FC236}">
                <a16:creationId xmlns:a16="http://schemas.microsoft.com/office/drawing/2014/main" id="{C5402B30-1DF5-D2F7-42B0-7E52E37A1E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692966"/>
            <a:ext cx="609600" cy="609600"/>
          </a:xfrm>
          <a:prstGeom prst="rect">
            <a:avLst/>
          </a:prstGeom>
        </p:spPr>
      </p:pic>
      <p:pic>
        <p:nvPicPr>
          <p:cNvPr id="8" name="图片 7">
            <a:extLst>
              <a:ext uri="{FF2B5EF4-FFF2-40B4-BE49-F238E27FC236}">
                <a16:creationId xmlns:a16="http://schemas.microsoft.com/office/drawing/2014/main" id="{FBA5813D-BA16-F10A-66DE-360D571D74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65297" y="3561521"/>
            <a:ext cx="785191" cy="785191"/>
          </a:xfrm>
          <a:prstGeom prst="rect">
            <a:avLst/>
          </a:prstGeom>
        </p:spPr>
      </p:pic>
    </p:spTree>
    <p:extLst>
      <p:ext uri="{BB962C8B-B14F-4D97-AF65-F5344CB8AC3E}">
        <p14:creationId xmlns:p14="http://schemas.microsoft.com/office/powerpoint/2010/main" val="402607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C7AB08-A0D0-BF15-C475-03272E6F0019}"/>
            </a:ext>
          </a:extLst>
        </p:cNvPr>
        <p:cNvGrpSpPr/>
        <p:nvPr/>
      </p:nvGrpSpPr>
      <p:grpSpPr>
        <a:xfrm>
          <a:off x="0" y="0"/>
          <a:ext cx="0" cy="0"/>
          <a:chOff x="0" y="0"/>
          <a:chExt cx="0" cy="0"/>
        </a:xfrm>
      </p:grpSpPr>
      <p:sp>
        <p:nvSpPr>
          <p:cNvPr id="6" name="内容占位符 5">
            <a:extLst>
              <a:ext uri="{FF2B5EF4-FFF2-40B4-BE49-F238E27FC236}">
                <a16:creationId xmlns:a16="http://schemas.microsoft.com/office/drawing/2014/main" id="{55D6A72D-09E4-E51A-064E-E3FC6936CF16}"/>
              </a:ext>
            </a:extLst>
          </p:cNvPr>
          <p:cNvSpPr>
            <a:spLocks noGrp="1"/>
          </p:cNvSpPr>
          <p:nvPr>
            <p:ph idx="1"/>
          </p:nvPr>
        </p:nvSpPr>
        <p:spPr>
          <a:xfrm>
            <a:off x="325967" y="1057387"/>
            <a:ext cx="11540067" cy="5550647"/>
          </a:xfrm>
        </p:spPr>
        <p:txBody>
          <a:bodyPr>
            <a:normAutofit/>
          </a:bodyPr>
          <a:lstStyle/>
          <a:p>
            <a:r>
              <a:rPr lang="en-US" altLang="zh-CN" dirty="0" err="1"/>
              <a:t>ScalaCN</a:t>
            </a:r>
            <a:r>
              <a:rPr lang="en-US" altLang="zh-CN" dirty="0"/>
              <a:t>——Performance Testing and Modeling</a:t>
            </a:r>
          </a:p>
          <a:p>
            <a:pPr lvl="1"/>
            <a:r>
              <a:rPr lang="en-US" altLang="zh-CN" dirty="0"/>
              <a:t>Key idea—</a:t>
            </a:r>
            <a:r>
              <a:rPr lang="en-US" altLang="zh-CN" b="1" i="1" dirty="0">
                <a:solidFill>
                  <a:srgbClr val="0000FF"/>
                </a:solidFill>
              </a:rPr>
              <a:t>infer</a:t>
            </a:r>
            <a:r>
              <a:rPr lang="zh-CN" altLang="en-US" b="1" i="1" dirty="0">
                <a:solidFill>
                  <a:srgbClr val="0000FF"/>
                </a:solidFill>
              </a:rPr>
              <a:t> </a:t>
            </a:r>
            <a:r>
              <a:rPr lang="en-US" altLang="zh-CN" dirty="0"/>
              <a:t>the RNICs’ architecture</a:t>
            </a:r>
            <a:r>
              <a:rPr lang="zh-CN" altLang="en-US" dirty="0"/>
              <a:t> </a:t>
            </a:r>
            <a:r>
              <a:rPr lang="en-US" altLang="zh-CN" dirty="0"/>
              <a:t>model</a:t>
            </a:r>
            <a:r>
              <a:rPr lang="zh-CN" altLang="en-US" dirty="0"/>
              <a:t> </a:t>
            </a:r>
            <a:r>
              <a:rPr lang="en-US" altLang="zh-CN" dirty="0"/>
              <a:t>and</a:t>
            </a:r>
            <a:r>
              <a:rPr lang="zh-CN" altLang="en-US" dirty="0"/>
              <a:t> </a:t>
            </a:r>
            <a:r>
              <a:rPr lang="en-US" altLang="zh-CN" dirty="0"/>
              <a:t>performance</a:t>
            </a:r>
            <a:r>
              <a:rPr lang="zh-CN" altLang="en-US" dirty="0"/>
              <a:t> </a:t>
            </a:r>
            <a:r>
              <a:rPr lang="en-US" altLang="zh-CN" dirty="0"/>
              <a:t>model</a:t>
            </a:r>
          </a:p>
          <a:p>
            <a:pPr lvl="1"/>
            <a:r>
              <a:rPr lang="en-US" altLang="zh-CN" dirty="0"/>
              <a:t>Today’s RNICs in an RCN provide:</a:t>
            </a:r>
          </a:p>
          <a:p>
            <a:pPr lvl="2">
              <a:buFont typeface="Wingdings" pitchFamily="2" charset="2"/>
              <a:buChar char="p"/>
            </a:pPr>
            <a:r>
              <a:rPr lang="en-US" altLang="zh-CN" b="1" dirty="0">
                <a:solidFill>
                  <a:srgbClr val="00B050"/>
                </a:solidFill>
              </a:rPr>
              <a:t>RDMA verb interface</a:t>
            </a:r>
            <a:r>
              <a:rPr lang="en-US" altLang="zh-CN" dirty="0"/>
              <a:t> for bypassing software stack</a:t>
            </a:r>
          </a:p>
          <a:p>
            <a:pPr lvl="2">
              <a:buFont typeface="Wingdings" pitchFamily="2" charset="2"/>
              <a:buChar char="p"/>
            </a:pPr>
            <a:r>
              <a:rPr lang="en-US" altLang="zh-CN" b="1" dirty="0" err="1">
                <a:solidFill>
                  <a:srgbClr val="00B050"/>
                </a:solidFill>
              </a:rPr>
              <a:t>eSwitch</a:t>
            </a:r>
            <a:r>
              <a:rPr lang="en-US" altLang="zh-CN" b="1" dirty="0">
                <a:solidFill>
                  <a:srgbClr val="00B050"/>
                </a:solidFill>
              </a:rPr>
              <a:t> interface </a:t>
            </a:r>
            <a:r>
              <a:rPr lang="en-US" altLang="zh-CN" dirty="0"/>
              <a:t>for efficient packet forwarding and transformation</a:t>
            </a:r>
          </a:p>
        </p:txBody>
      </p:sp>
      <p:sp>
        <p:nvSpPr>
          <p:cNvPr id="3" name="灯片编号占位符 2">
            <a:extLst>
              <a:ext uri="{FF2B5EF4-FFF2-40B4-BE49-F238E27FC236}">
                <a16:creationId xmlns:a16="http://schemas.microsoft.com/office/drawing/2014/main" id="{A04A4B2D-F0FC-F5EF-4BE5-0E9D6B9C7F8B}"/>
              </a:ext>
            </a:extLst>
          </p:cNvPr>
          <p:cNvSpPr>
            <a:spLocks noGrp="1"/>
          </p:cNvSpPr>
          <p:nvPr>
            <p:ph type="sldNum" sz="quarter" idx="12"/>
          </p:nvPr>
        </p:nvSpPr>
        <p:spPr/>
        <p:txBody>
          <a:bodyPr/>
          <a:lstStyle/>
          <a:p>
            <a:fld id="{84BCC322-D5A9-47A8-A5BE-5D9C2195FFDA}" type="slidenum">
              <a:rPr lang="zh-CN" altLang="en-US" smtClean="0"/>
              <a:pPr/>
              <a:t>14</a:t>
            </a:fld>
            <a:endParaRPr lang="zh-CN" altLang="en-US" dirty="0"/>
          </a:p>
        </p:txBody>
      </p:sp>
      <p:sp>
        <p:nvSpPr>
          <p:cNvPr id="5" name="标题 4">
            <a:extLst>
              <a:ext uri="{FF2B5EF4-FFF2-40B4-BE49-F238E27FC236}">
                <a16:creationId xmlns:a16="http://schemas.microsoft.com/office/drawing/2014/main" id="{06D7A3F9-E565-2762-0815-AD49B821A216}"/>
              </a:ext>
            </a:extLst>
          </p:cNvPr>
          <p:cNvSpPr>
            <a:spLocks noGrp="1"/>
          </p:cNvSpPr>
          <p:nvPr>
            <p:ph type="title"/>
          </p:nvPr>
        </p:nvSpPr>
        <p:spPr/>
        <p:txBody>
          <a:bodyPr/>
          <a:lstStyle/>
          <a:p>
            <a:r>
              <a:rPr lang="en-US" altLang="zh-CN" dirty="0"/>
              <a:t>3. Design</a:t>
            </a:r>
            <a:endParaRPr lang="zh-CN" altLang="en-US" dirty="0"/>
          </a:p>
        </p:txBody>
      </p:sp>
      <p:sp>
        <p:nvSpPr>
          <p:cNvPr id="2" name="下箭头 1">
            <a:extLst>
              <a:ext uri="{FF2B5EF4-FFF2-40B4-BE49-F238E27FC236}">
                <a16:creationId xmlns:a16="http://schemas.microsoft.com/office/drawing/2014/main" id="{1AA08C6D-3A1A-4C11-75B5-74E33F49449D}"/>
              </a:ext>
            </a:extLst>
          </p:cNvPr>
          <p:cNvSpPr/>
          <p:nvPr/>
        </p:nvSpPr>
        <p:spPr>
          <a:xfrm>
            <a:off x="5622073" y="4354273"/>
            <a:ext cx="947853" cy="581316"/>
          </a:xfrm>
          <a:prstGeom prst="downArrow">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文本框 3">
            <a:extLst>
              <a:ext uri="{FF2B5EF4-FFF2-40B4-BE49-F238E27FC236}">
                <a16:creationId xmlns:a16="http://schemas.microsoft.com/office/drawing/2014/main" id="{B94D74B2-5870-2885-6795-30C1D64E2019}"/>
              </a:ext>
            </a:extLst>
          </p:cNvPr>
          <p:cNvSpPr txBox="1"/>
          <p:nvPr/>
        </p:nvSpPr>
        <p:spPr>
          <a:xfrm>
            <a:off x="1234603" y="5215838"/>
            <a:ext cx="9722791" cy="584775"/>
          </a:xfrm>
          <a:prstGeom prst="rect">
            <a:avLst/>
          </a:prstGeom>
          <a:noFill/>
        </p:spPr>
        <p:txBody>
          <a:bodyPr wrap="none" rtlCol="0">
            <a:spAutoFit/>
          </a:bodyPr>
          <a:lstStyle/>
          <a:p>
            <a:pPr algn="ctr"/>
            <a:r>
              <a:rPr kumimoji="1" lang="en-US" altLang="zh-CN" sz="3200" dirty="0"/>
              <a:t>Use RNICs’ </a:t>
            </a:r>
            <a:r>
              <a:rPr kumimoji="1" lang="en-US" altLang="zh-CN" sz="3200" b="1" dirty="0">
                <a:solidFill>
                  <a:srgbClr val="B52219"/>
                </a:solidFill>
              </a:rPr>
              <a:t>common abstractions </a:t>
            </a:r>
            <a:r>
              <a:rPr kumimoji="1" lang="en-US" altLang="zh-CN" sz="3200" dirty="0"/>
              <a:t>for performance testing</a:t>
            </a:r>
            <a:endParaRPr kumimoji="1" lang="zh-CN" altLang="en-US" sz="3200" dirty="0"/>
          </a:p>
        </p:txBody>
      </p:sp>
      <p:sp>
        <p:nvSpPr>
          <p:cNvPr id="7" name="文本框 6">
            <a:extLst>
              <a:ext uri="{FF2B5EF4-FFF2-40B4-BE49-F238E27FC236}">
                <a16:creationId xmlns:a16="http://schemas.microsoft.com/office/drawing/2014/main" id="{84592227-D4AD-8853-A496-14CB2F053128}"/>
              </a:ext>
            </a:extLst>
          </p:cNvPr>
          <p:cNvSpPr txBox="1"/>
          <p:nvPr/>
        </p:nvSpPr>
        <p:spPr>
          <a:xfrm>
            <a:off x="3749522" y="5870996"/>
            <a:ext cx="4692951" cy="584775"/>
          </a:xfrm>
          <a:prstGeom prst="rect">
            <a:avLst/>
          </a:prstGeom>
          <a:noFill/>
        </p:spPr>
        <p:txBody>
          <a:bodyPr wrap="none" rtlCol="0">
            <a:spAutoFit/>
          </a:bodyPr>
          <a:lstStyle/>
          <a:p>
            <a:pPr algn="ctr"/>
            <a:r>
              <a:rPr kumimoji="1" lang="en-US" altLang="zh-CN" sz="3200" b="1" dirty="0">
                <a:solidFill>
                  <a:srgbClr val="7030A0"/>
                </a:solidFill>
              </a:rPr>
              <a:t>A </a:t>
            </a:r>
            <a:r>
              <a:rPr kumimoji="1" lang="en-US" altLang="zh-CN" sz="3200" b="1" dirty="0" err="1">
                <a:solidFill>
                  <a:srgbClr val="7030A0"/>
                </a:solidFill>
              </a:rPr>
              <a:t>greybox</a:t>
            </a:r>
            <a:r>
              <a:rPr kumimoji="1" lang="en-US" altLang="zh-CN" sz="3200" b="1" dirty="0">
                <a:solidFill>
                  <a:srgbClr val="7030A0"/>
                </a:solidFill>
              </a:rPr>
              <a:t>-based approach</a:t>
            </a:r>
            <a:endParaRPr kumimoji="1" lang="zh-CN" altLang="en-US" sz="3200" b="1" dirty="0">
              <a:solidFill>
                <a:srgbClr val="7030A0"/>
              </a:solidFill>
            </a:endParaRPr>
          </a:p>
        </p:txBody>
      </p:sp>
    </p:spTree>
    <p:extLst>
      <p:ext uri="{BB962C8B-B14F-4D97-AF65-F5344CB8AC3E}">
        <p14:creationId xmlns:p14="http://schemas.microsoft.com/office/powerpoint/2010/main" val="66231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85214-0FF5-85C4-81E5-78B6361B6D1F}"/>
            </a:ext>
          </a:extLst>
        </p:cNvPr>
        <p:cNvGrpSpPr/>
        <p:nvPr/>
      </p:nvGrpSpPr>
      <p:grpSpPr>
        <a:xfrm>
          <a:off x="0" y="0"/>
          <a:ext cx="0" cy="0"/>
          <a:chOff x="0" y="0"/>
          <a:chExt cx="0" cy="0"/>
        </a:xfrm>
      </p:grpSpPr>
      <p:sp>
        <p:nvSpPr>
          <p:cNvPr id="6" name="内容占位符 5">
            <a:extLst>
              <a:ext uri="{FF2B5EF4-FFF2-40B4-BE49-F238E27FC236}">
                <a16:creationId xmlns:a16="http://schemas.microsoft.com/office/drawing/2014/main" id="{98B85227-47AF-17F6-5C1F-BE0381B7D8C8}"/>
              </a:ext>
            </a:extLst>
          </p:cNvPr>
          <p:cNvSpPr>
            <a:spLocks noGrp="1"/>
          </p:cNvSpPr>
          <p:nvPr>
            <p:ph idx="1"/>
          </p:nvPr>
        </p:nvSpPr>
        <p:spPr>
          <a:xfrm>
            <a:off x="325967" y="1057387"/>
            <a:ext cx="11540067" cy="5550647"/>
          </a:xfrm>
        </p:spPr>
        <p:txBody>
          <a:bodyPr>
            <a:normAutofit/>
          </a:bodyPr>
          <a:lstStyle/>
          <a:p>
            <a:r>
              <a:rPr lang="en-US" altLang="zh-CN" dirty="0" err="1"/>
              <a:t>ScalaCN</a:t>
            </a:r>
            <a:r>
              <a:rPr lang="en-US" altLang="zh-CN" dirty="0"/>
              <a:t>——</a:t>
            </a:r>
            <a:r>
              <a:rPr lang="en-US" altLang="zh-CN" dirty="0" err="1"/>
              <a:t>Greybox</a:t>
            </a:r>
            <a:r>
              <a:rPr lang="zh-CN" altLang="en-US" dirty="0"/>
              <a:t> </a:t>
            </a:r>
            <a:r>
              <a:rPr lang="en-US" altLang="zh-CN" dirty="0"/>
              <a:t>RNIC</a:t>
            </a:r>
            <a:r>
              <a:rPr lang="zh-CN" altLang="en-US" dirty="0"/>
              <a:t> </a:t>
            </a:r>
            <a:r>
              <a:rPr lang="en-US" altLang="zh-CN" dirty="0"/>
              <a:t>Testing</a:t>
            </a:r>
            <a:r>
              <a:rPr lang="zh-CN" altLang="en-US" dirty="0"/>
              <a:t> </a:t>
            </a:r>
            <a:r>
              <a:rPr lang="en-US" altLang="zh-CN" dirty="0"/>
              <a:t>and Optimization</a:t>
            </a:r>
          </a:p>
          <a:p>
            <a:pPr lvl="1"/>
            <a:r>
              <a:rPr lang="en-US" altLang="zh-CN" dirty="0"/>
              <a:t>Hardware abstractions in RDMA verbs</a:t>
            </a:r>
          </a:p>
          <a:p>
            <a:pPr lvl="2">
              <a:buFont typeface="Wingdings" pitchFamily="2" charset="2"/>
              <a:buChar char="p"/>
            </a:pPr>
            <a:r>
              <a:rPr lang="en-US" altLang="zh-CN" dirty="0"/>
              <a:t>Queue Pair (QP), Completion Queue (CQ), Work</a:t>
            </a:r>
            <a:r>
              <a:rPr lang="zh-CN" altLang="en-US" dirty="0"/>
              <a:t> </a:t>
            </a:r>
            <a:r>
              <a:rPr lang="en-US" altLang="zh-CN" dirty="0"/>
              <a:t>Queue</a:t>
            </a:r>
            <a:r>
              <a:rPr lang="zh-CN" altLang="en-US" dirty="0"/>
              <a:t> </a:t>
            </a:r>
            <a:r>
              <a:rPr lang="en-US" altLang="zh-CN" dirty="0"/>
              <a:t>(WQ)</a:t>
            </a:r>
          </a:p>
          <a:p>
            <a:pPr lvl="1"/>
            <a:r>
              <a:rPr lang="en-US" altLang="zh-CN" dirty="0" err="1"/>
              <a:t>eSwitch</a:t>
            </a:r>
            <a:r>
              <a:rPr lang="en-US" altLang="zh-CN" dirty="0"/>
              <a:t>: embedded switch in RNICs</a:t>
            </a:r>
          </a:p>
          <a:p>
            <a:pPr lvl="2">
              <a:buFont typeface="Wingdings" pitchFamily="2" charset="2"/>
              <a:buChar char="p"/>
            </a:pPr>
            <a:r>
              <a:rPr lang="en-US" altLang="zh-CN" dirty="0"/>
              <a:t>Conform to the </a:t>
            </a:r>
            <a:r>
              <a:rPr lang="en-US" altLang="zh-CN" i="1" dirty="0" err="1"/>
              <a:t>switchdev</a:t>
            </a:r>
            <a:r>
              <a:rPr lang="en-US" altLang="zh-CN" dirty="0"/>
              <a:t> model of Linux kernel</a:t>
            </a:r>
          </a:p>
          <a:p>
            <a:pPr lvl="2">
              <a:buFont typeface="Wingdings" pitchFamily="2" charset="2"/>
              <a:buChar char="p"/>
            </a:pPr>
            <a:r>
              <a:rPr lang="en-US" altLang="zh-CN" dirty="0"/>
              <a:t>In a match-action manner</a:t>
            </a:r>
          </a:p>
        </p:txBody>
      </p:sp>
      <p:sp>
        <p:nvSpPr>
          <p:cNvPr id="3" name="灯片编号占位符 2">
            <a:extLst>
              <a:ext uri="{FF2B5EF4-FFF2-40B4-BE49-F238E27FC236}">
                <a16:creationId xmlns:a16="http://schemas.microsoft.com/office/drawing/2014/main" id="{CFC50352-B9B1-0FE9-361D-6386CD11F114}"/>
              </a:ext>
            </a:extLst>
          </p:cNvPr>
          <p:cNvSpPr>
            <a:spLocks noGrp="1"/>
          </p:cNvSpPr>
          <p:nvPr>
            <p:ph type="sldNum" sz="quarter" idx="12"/>
          </p:nvPr>
        </p:nvSpPr>
        <p:spPr/>
        <p:txBody>
          <a:bodyPr/>
          <a:lstStyle/>
          <a:p>
            <a:fld id="{84BCC322-D5A9-47A8-A5BE-5D9C2195FFDA}" type="slidenum">
              <a:rPr lang="zh-CN" altLang="en-US" smtClean="0"/>
              <a:pPr/>
              <a:t>15</a:t>
            </a:fld>
            <a:endParaRPr lang="zh-CN" altLang="en-US" dirty="0"/>
          </a:p>
        </p:txBody>
      </p:sp>
      <p:sp>
        <p:nvSpPr>
          <p:cNvPr id="5" name="标题 4">
            <a:extLst>
              <a:ext uri="{FF2B5EF4-FFF2-40B4-BE49-F238E27FC236}">
                <a16:creationId xmlns:a16="http://schemas.microsoft.com/office/drawing/2014/main" id="{5A24ADF4-45AE-2867-2B5A-9B278697AC32}"/>
              </a:ext>
            </a:extLst>
          </p:cNvPr>
          <p:cNvSpPr>
            <a:spLocks noGrp="1"/>
          </p:cNvSpPr>
          <p:nvPr>
            <p:ph type="title"/>
          </p:nvPr>
        </p:nvSpPr>
        <p:spPr/>
        <p:txBody>
          <a:bodyPr/>
          <a:lstStyle/>
          <a:p>
            <a:r>
              <a:rPr lang="en-US" altLang="zh-CN" dirty="0"/>
              <a:t>3. Design</a:t>
            </a:r>
            <a:endParaRPr lang="zh-CN" altLang="en-US" dirty="0"/>
          </a:p>
        </p:txBody>
      </p:sp>
      <p:pic>
        <p:nvPicPr>
          <p:cNvPr id="7" name="图片 6">
            <a:extLst>
              <a:ext uri="{FF2B5EF4-FFF2-40B4-BE49-F238E27FC236}">
                <a16:creationId xmlns:a16="http://schemas.microsoft.com/office/drawing/2014/main" id="{BE74B883-BF0C-E77E-8794-61EBCB8EA9F9}"/>
              </a:ext>
            </a:extLst>
          </p:cNvPr>
          <p:cNvPicPr>
            <a:picLocks noChangeAspect="1"/>
          </p:cNvPicPr>
          <p:nvPr/>
        </p:nvPicPr>
        <p:blipFill>
          <a:blip r:embed="rId3"/>
          <a:stretch>
            <a:fillRect/>
          </a:stretch>
        </p:blipFill>
        <p:spPr>
          <a:xfrm>
            <a:off x="1966291" y="4733727"/>
            <a:ext cx="8259417" cy="2060716"/>
          </a:xfrm>
          <a:prstGeom prst="rect">
            <a:avLst/>
          </a:prstGeom>
        </p:spPr>
      </p:pic>
    </p:spTree>
    <p:extLst>
      <p:ext uri="{BB962C8B-B14F-4D97-AF65-F5344CB8AC3E}">
        <p14:creationId xmlns:p14="http://schemas.microsoft.com/office/powerpoint/2010/main" val="184092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EBB96-4F49-4A5A-852D-B1CC94BC89AD}"/>
            </a:ext>
          </a:extLst>
        </p:cNvPr>
        <p:cNvGrpSpPr/>
        <p:nvPr/>
      </p:nvGrpSpPr>
      <p:grpSpPr>
        <a:xfrm>
          <a:off x="0" y="0"/>
          <a:ext cx="0" cy="0"/>
          <a:chOff x="0" y="0"/>
          <a:chExt cx="0" cy="0"/>
        </a:xfrm>
      </p:grpSpPr>
      <p:sp>
        <p:nvSpPr>
          <p:cNvPr id="6" name="内容占位符 5">
            <a:extLst>
              <a:ext uri="{FF2B5EF4-FFF2-40B4-BE49-F238E27FC236}">
                <a16:creationId xmlns:a16="http://schemas.microsoft.com/office/drawing/2014/main" id="{C05FCF6F-1756-1872-F1B2-50FFF6E0A9EE}"/>
              </a:ext>
            </a:extLst>
          </p:cNvPr>
          <p:cNvSpPr>
            <a:spLocks noGrp="1"/>
          </p:cNvSpPr>
          <p:nvPr>
            <p:ph idx="1"/>
          </p:nvPr>
        </p:nvSpPr>
        <p:spPr>
          <a:xfrm>
            <a:off x="325967" y="1057387"/>
            <a:ext cx="11540067" cy="5550647"/>
          </a:xfrm>
        </p:spPr>
        <p:txBody>
          <a:bodyPr>
            <a:normAutofit/>
          </a:bodyPr>
          <a:lstStyle/>
          <a:p>
            <a:r>
              <a:rPr lang="en-US" altLang="zh-CN" dirty="0" err="1"/>
              <a:t>ScalaCN</a:t>
            </a:r>
            <a:r>
              <a:rPr lang="en-US" altLang="zh-CN" dirty="0"/>
              <a:t>——</a:t>
            </a:r>
            <a:r>
              <a:rPr lang="en-US" altLang="zh-CN" dirty="0" err="1"/>
              <a:t>Greybox</a:t>
            </a:r>
            <a:r>
              <a:rPr lang="zh-CN" altLang="en-US" dirty="0"/>
              <a:t> </a:t>
            </a:r>
            <a:r>
              <a:rPr lang="en-US" altLang="zh-CN" dirty="0"/>
              <a:t>RNIC</a:t>
            </a:r>
            <a:r>
              <a:rPr lang="zh-CN" altLang="en-US" dirty="0"/>
              <a:t> </a:t>
            </a:r>
            <a:r>
              <a:rPr lang="en-US" altLang="zh-CN" dirty="0"/>
              <a:t>Testing</a:t>
            </a:r>
            <a:r>
              <a:rPr lang="zh-CN" altLang="en-US" dirty="0"/>
              <a:t> </a:t>
            </a:r>
            <a:r>
              <a:rPr lang="en-US" altLang="zh-CN" dirty="0"/>
              <a:t>and Optimization</a:t>
            </a:r>
          </a:p>
          <a:p>
            <a:pPr lvl="1"/>
            <a:r>
              <a:rPr lang="en-US" altLang="zh-CN" b="1" dirty="0">
                <a:solidFill>
                  <a:srgbClr val="0000FF"/>
                </a:solidFill>
              </a:rPr>
              <a:t>Exponential search space</a:t>
            </a:r>
          </a:p>
          <a:p>
            <a:pPr lvl="2">
              <a:buFont typeface="Wingdings" pitchFamily="2" charset="2"/>
              <a:buChar char="p"/>
            </a:pPr>
            <a:r>
              <a:rPr lang="en-US" altLang="zh-CN" dirty="0"/>
              <a:t>RNIC is highly configurable</a:t>
            </a:r>
          </a:p>
          <a:p>
            <a:pPr lvl="2">
              <a:buFont typeface="Wingdings" pitchFamily="2" charset="2"/>
              <a:buChar char="p"/>
            </a:pPr>
            <a:r>
              <a:rPr lang="en-US" altLang="zh-CN" dirty="0"/>
              <a:t>Examples</a:t>
            </a:r>
          </a:p>
          <a:p>
            <a:pPr lvl="3">
              <a:buFont typeface="Wingdings" pitchFamily="2" charset="2"/>
              <a:buChar char="p"/>
            </a:pPr>
            <a:r>
              <a:rPr lang="en-US" altLang="zh-CN" sz="2800" dirty="0"/>
              <a:t>NVIDIA CX series has at least 192 bits</a:t>
            </a:r>
          </a:p>
          <a:p>
            <a:pPr marL="1371600" lvl="3" indent="0">
              <a:buNone/>
            </a:pPr>
            <a:r>
              <a:rPr lang="en-US" altLang="zh-CN" sz="2800" dirty="0"/>
              <a:t>    for packet matching</a:t>
            </a:r>
          </a:p>
          <a:p>
            <a:pPr lvl="3">
              <a:buFont typeface="Wingdings" pitchFamily="2" charset="2"/>
              <a:buChar char="p"/>
            </a:pPr>
            <a:r>
              <a:rPr lang="en-US" altLang="zh-CN" sz="2800" dirty="0"/>
              <a:t>Different QP, CQ, and WQ combinations</a:t>
            </a:r>
          </a:p>
          <a:p>
            <a:pPr marL="914400" lvl="2" indent="0">
              <a:buNone/>
            </a:pPr>
            <a:endParaRPr lang="en-US" altLang="zh-CN" dirty="0"/>
          </a:p>
        </p:txBody>
      </p:sp>
      <p:sp>
        <p:nvSpPr>
          <p:cNvPr id="3" name="灯片编号占位符 2">
            <a:extLst>
              <a:ext uri="{FF2B5EF4-FFF2-40B4-BE49-F238E27FC236}">
                <a16:creationId xmlns:a16="http://schemas.microsoft.com/office/drawing/2014/main" id="{5792F428-BC50-C99E-FFD6-12759796B9BB}"/>
              </a:ext>
            </a:extLst>
          </p:cNvPr>
          <p:cNvSpPr>
            <a:spLocks noGrp="1"/>
          </p:cNvSpPr>
          <p:nvPr>
            <p:ph type="sldNum" sz="quarter" idx="12"/>
          </p:nvPr>
        </p:nvSpPr>
        <p:spPr/>
        <p:txBody>
          <a:bodyPr/>
          <a:lstStyle/>
          <a:p>
            <a:fld id="{84BCC322-D5A9-47A8-A5BE-5D9C2195FFDA}" type="slidenum">
              <a:rPr lang="zh-CN" altLang="en-US" smtClean="0"/>
              <a:pPr/>
              <a:t>16</a:t>
            </a:fld>
            <a:endParaRPr lang="zh-CN" altLang="en-US" dirty="0"/>
          </a:p>
        </p:txBody>
      </p:sp>
      <p:sp>
        <p:nvSpPr>
          <p:cNvPr id="5" name="标题 4">
            <a:extLst>
              <a:ext uri="{FF2B5EF4-FFF2-40B4-BE49-F238E27FC236}">
                <a16:creationId xmlns:a16="http://schemas.microsoft.com/office/drawing/2014/main" id="{D4E2E821-7976-4381-8441-AB871BC0EFAA}"/>
              </a:ext>
            </a:extLst>
          </p:cNvPr>
          <p:cNvSpPr>
            <a:spLocks noGrp="1"/>
          </p:cNvSpPr>
          <p:nvPr>
            <p:ph type="title"/>
          </p:nvPr>
        </p:nvSpPr>
        <p:spPr/>
        <p:txBody>
          <a:bodyPr/>
          <a:lstStyle/>
          <a:p>
            <a:r>
              <a:rPr lang="en-US" altLang="zh-CN" dirty="0"/>
              <a:t>3. Design</a:t>
            </a:r>
            <a:endParaRPr lang="zh-CN" altLang="en-US" dirty="0"/>
          </a:p>
        </p:txBody>
      </p:sp>
      <p:sp>
        <p:nvSpPr>
          <p:cNvPr id="2" name="文本框 1">
            <a:extLst>
              <a:ext uri="{FF2B5EF4-FFF2-40B4-BE49-F238E27FC236}">
                <a16:creationId xmlns:a16="http://schemas.microsoft.com/office/drawing/2014/main" id="{4C1ABD42-E9E0-E379-9C71-F3C17FB1B09F}"/>
              </a:ext>
            </a:extLst>
          </p:cNvPr>
          <p:cNvSpPr txBox="1"/>
          <p:nvPr/>
        </p:nvSpPr>
        <p:spPr>
          <a:xfrm>
            <a:off x="8581560" y="1586442"/>
            <a:ext cx="2801280" cy="5078313"/>
          </a:xfrm>
          <a:prstGeom prst="rect">
            <a:avLst/>
          </a:prstGeom>
          <a:noFill/>
        </p:spPr>
        <p:txBody>
          <a:bodyPr wrap="none" rtlCol="0">
            <a:spAutoFit/>
          </a:bodyPr>
          <a:lstStyle/>
          <a:p>
            <a:pPr algn="l">
              <a:buNone/>
            </a:pPr>
            <a:r>
              <a:rPr lang="en" altLang="zh-CN" dirty="0">
                <a:solidFill>
                  <a:srgbClr val="A626A4"/>
                </a:solidFill>
                <a:effectLst/>
              </a:rPr>
              <a:t>struct</a:t>
            </a:r>
            <a:r>
              <a:rPr lang="en" altLang="zh-CN" dirty="0">
                <a:effectLst/>
              </a:rPr>
              <a:t> mlx5dr_match_spec {</a:t>
            </a:r>
          </a:p>
          <a:p>
            <a:pPr algn="l">
              <a:buNone/>
            </a:pPr>
            <a:r>
              <a:rPr lang="en" altLang="zh-CN" dirty="0">
                <a:effectLst/>
              </a:rPr>
              <a:t> u32 smac_47_16;</a:t>
            </a:r>
          </a:p>
          <a:p>
            <a:pPr algn="l">
              <a:buNone/>
            </a:pPr>
            <a:r>
              <a:rPr lang="en" altLang="zh-CN" dirty="0">
                <a:effectLst/>
              </a:rPr>
              <a:t> u32 smac_15_0:</a:t>
            </a:r>
            <a:r>
              <a:rPr lang="en" altLang="zh-CN" dirty="0">
                <a:solidFill>
                  <a:srgbClr val="986801"/>
                </a:solidFill>
                <a:effectLst/>
              </a:rPr>
              <a:t>16</a:t>
            </a:r>
            <a:r>
              <a:rPr lang="en" altLang="zh-CN" dirty="0">
                <a:effectLst/>
              </a:rPr>
              <a:t>;</a:t>
            </a:r>
          </a:p>
          <a:p>
            <a:pPr algn="l">
              <a:buNone/>
            </a:pPr>
            <a:r>
              <a:rPr lang="en" altLang="zh-CN" dirty="0">
                <a:effectLst/>
              </a:rPr>
              <a:t> u32 ethertype:</a:t>
            </a:r>
            <a:r>
              <a:rPr lang="en" altLang="zh-CN" dirty="0">
                <a:solidFill>
                  <a:srgbClr val="986801"/>
                </a:solidFill>
                <a:effectLst/>
              </a:rPr>
              <a:t>16</a:t>
            </a:r>
            <a:r>
              <a:rPr lang="en" altLang="zh-CN" dirty="0">
                <a:effectLst/>
              </a:rPr>
              <a:t>;</a:t>
            </a:r>
          </a:p>
          <a:p>
            <a:pPr algn="l">
              <a:buNone/>
            </a:pPr>
            <a:r>
              <a:rPr lang="en" altLang="zh-CN" dirty="0">
                <a:effectLst/>
              </a:rPr>
              <a:t> u32 dmac_47_16;</a:t>
            </a:r>
          </a:p>
          <a:p>
            <a:pPr algn="l">
              <a:buNone/>
            </a:pPr>
            <a:r>
              <a:rPr lang="en" altLang="zh-CN" dirty="0">
                <a:effectLst/>
              </a:rPr>
              <a:t> u32 dmac_15_0:</a:t>
            </a:r>
            <a:r>
              <a:rPr lang="en" altLang="zh-CN" dirty="0">
                <a:solidFill>
                  <a:srgbClr val="986801"/>
                </a:solidFill>
                <a:effectLst/>
              </a:rPr>
              <a:t>16</a:t>
            </a:r>
            <a:r>
              <a:rPr lang="en" altLang="zh-CN" dirty="0">
                <a:effectLst/>
              </a:rPr>
              <a:t>;</a:t>
            </a:r>
          </a:p>
          <a:p>
            <a:pPr algn="l">
              <a:buNone/>
            </a:pPr>
            <a:r>
              <a:rPr lang="en" altLang="zh-CN" dirty="0">
                <a:effectLst/>
              </a:rPr>
              <a:t> u32 first_prio:</a:t>
            </a:r>
            <a:r>
              <a:rPr lang="en" altLang="zh-CN" dirty="0">
                <a:solidFill>
                  <a:srgbClr val="986801"/>
                </a:solidFill>
                <a:effectLst/>
              </a:rPr>
              <a:t>3</a:t>
            </a:r>
            <a:r>
              <a:rPr lang="en" altLang="zh-CN" dirty="0">
                <a:effectLst/>
              </a:rPr>
              <a:t>;</a:t>
            </a:r>
          </a:p>
          <a:p>
            <a:pPr algn="l">
              <a:buNone/>
            </a:pPr>
            <a:r>
              <a:rPr lang="en" altLang="zh-CN" dirty="0">
                <a:effectLst/>
              </a:rPr>
              <a:t> u32 first_cfi:</a:t>
            </a:r>
            <a:r>
              <a:rPr lang="en" altLang="zh-CN" dirty="0">
                <a:solidFill>
                  <a:srgbClr val="986801"/>
                </a:solidFill>
                <a:effectLst/>
              </a:rPr>
              <a:t>1</a:t>
            </a:r>
            <a:r>
              <a:rPr lang="en" altLang="zh-CN" dirty="0">
                <a:effectLst/>
              </a:rPr>
              <a:t>;</a:t>
            </a:r>
          </a:p>
          <a:p>
            <a:pPr algn="l">
              <a:buNone/>
            </a:pPr>
            <a:r>
              <a:rPr lang="en" altLang="zh-CN" dirty="0">
                <a:effectLst/>
              </a:rPr>
              <a:t> u32 first_vid:</a:t>
            </a:r>
            <a:r>
              <a:rPr lang="en" altLang="zh-CN" dirty="0">
                <a:solidFill>
                  <a:srgbClr val="986801"/>
                </a:solidFill>
                <a:effectLst/>
              </a:rPr>
              <a:t>12</a:t>
            </a:r>
            <a:r>
              <a:rPr lang="en" altLang="zh-CN" dirty="0">
                <a:effectLst/>
              </a:rPr>
              <a:t>;</a:t>
            </a:r>
          </a:p>
          <a:p>
            <a:pPr algn="l">
              <a:buNone/>
            </a:pPr>
            <a:r>
              <a:rPr lang="en" altLang="zh-CN" dirty="0">
                <a:effectLst/>
              </a:rPr>
              <a:t> u32 ip_protocol:</a:t>
            </a:r>
            <a:r>
              <a:rPr lang="en" altLang="zh-CN" dirty="0">
                <a:solidFill>
                  <a:srgbClr val="986801"/>
                </a:solidFill>
                <a:effectLst/>
              </a:rPr>
              <a:t>8</a:t>
            </a:r>
            <a:r>
              <a:rPr lang="en" altLang="zh-CN" dirty="0">
                <a:effectLst/>
              </a:rPr>
              <a:t>;</a:t>
            </a:r>
          </a:p>
          <a:p>
            <a:pPr algn="l">
              <a:buNone/>
            </a:pPr>
            <a:r>
              <a:rPr lang="en" altLang="zh-CN" dirty="0">
                <a:effectLst/>
              </a:rPr>
              <a:t> u32 ip_dscp:</a:t>
            </a:r>
            <a:r>
              <a:rPr lang="en" altLang="zh-CN" dirty="0">
                <a:solidFill>
                  <a:srgbClr val="986801"/>
                </a:solidFill>
                <a:effectLst/>
              </a:rPr>
              <a:t>6</a:t>
            </a:r>
            <a:r>
              <a:rPr lang="en" altLang="zh-CN" dirty="0">
                <a:effectLst/>
              </a:rPr>
              <a:t>;</a:t>
            </a:r>
          </a:p>
          <a:p>
            <a:pPr algn="l">
              <a:buNone/>
            </a:pPr>
            <a:r>
              <a:rPr lang="en" altLang="zh-CN" dirty="0">
                <a:effectLst/>
              </a:rPr>
              <a:t> u32 ip_ecn:</a:t>
            </a:r>
            <a:r>
              <a:rPr lang="en" altLang="zh-CN" dirty="0">
                <a:solidFill>
                  <a:srgbClr val="986801"/>
                </a:solidFill>
                <a:effectLst/>
              </a:rPr>
              <a:t>2</a:t>
            </a:r>
            <a:r>
              <a:rPr lang="en" altLang="zh-CN" dirty="0">
                <a:effectLst/>
              </a:rPr>
              <a:t>;</a:t>
            </a:r>
          </a:p>
          <a:p>
            <a:pPr algn="l">
              <a:buNone/>
            </a:pPr>
            <a:r>
              <a:rPr lang="en" altLang="zh-CN" dirty="0">
                <a:effectLst/>
              </a:rPr>
              <a:t> u32 cvlan_tag:</a:t>
            </a:r>
            <a:r>
              <a:rPr lang="en" altLang="zh-CN" dirty="0">
                <a:solidFill>
                  <a:srgbClr val="986801"/>
                </a:solidFill>
                <a:effectLst/>
              </a:rPr>
              <a:t>1</a:t>
            </a:r>
            <a:r>
              <a:rPr lang="en" altLang="zh-CN" dirty="0">
                <a:effectLst/>
              </a:rPr>
              <a:t>;</a:t>
            </a:r>
          </a:p>
          <a:p>
            <a:pPr algn="l">
              <a:buNone/>
            </a:pPr>
            <a:r>
              <a:rPr lang="en" altLang="zh-CN" dirty="0">
                <a:effectLst/>
              </a:rPr>
              <a:t> u32 svlan_tag:</a:t>
            </a:r>
            <a:r>
              <a:rPr lang="en" altLang="zh-CN" dirty="0">
                <a:solidFill>
                  <a:srgbClr val="986801"/>
                </a:solidFill>
                <a:effectLst/>
              </a:rPr>
              <a:t>1</a:t>
            </a:r>
            <a:r>
              <a:rPr lang="en" altLang="zh-CN" dirty="0">
                <a:effectLst/>
              </a:rPr>
              <a:t>;</a:t>
            </a:r>
          </a:p>
          <a:p>
            <a:pPr algn="l">
              <a:buNone/>
            </a:pPr>
            <a:r>
              <a:rPr lang="en" altLang="zh-CN" dirty="0">
                <a:effectLst/>
              </a:rPr>
              <a:t> u32 frag:</a:t>
            </a:r>
            <a:r>
              <a:rPr lang="en" altLang="zh-CN" dirty="0">
                <a:solidFill>
                  <a:srgbClr val="986801"/>
                </a:solidFill>
                <a:effectLst/>
              </a:rPr>
              <a:t>1</a:t>
            </a:r>
            <a:r>
              <a:rPr lang="en" altLang="zh-CN" dirty="0">
                <a:effectLst/>
              </a:rPr>
              <a:t>;</a:t>
            </a:r>
          </a:p>
          <a:p>
            <a:pPr algn="l">
              <a:buNone/>
            </a:pPr>
            <a:r>
              <a:rPr lang="en" altLang="zh-CN" dirty="0">
                <a:effectLst/>
              </a:rPr>
              <a:t> u32 ip_version:</a:t>
            </a:r>
            <a:r>
              <a:rPr lang="en" altLang="zh-CN" dirty="0">
                <a:solidFill>
                  <a:srgbClr val="986801"/>
                </a:solidFill>
                <a:effectLst/>
              </a:rPr>
              <a:t>4</a:t>
            </a:r>
            <a:r>
              <a:rPr lang="en" altLang="zh-CN" dirty="0">
                <a:effectLst/>
              </a:rPr>
              <a:t>; </a:t>
            </a:r>
          </a:p>
          <a:p>
            <a:pPr algn="l">
              <a:buNone/>
            </a:pPr>
            <a:r>
              <a:rPr lang="zh-CN" altLang="en-US" dirty="0"/>
              <a:t>  </a:t>
            </a:r>
            <a:r>
              <a:rPr lang="en-US" altLang="zh-CN" dirty="0">
                <a:effectLst/>
              </a:rPr>
              <a:t>…</a:t>
            </a:r>
            <a:endParaRPr lang="en" altLang="zh-CN" dirty="0">
              <a:effectLst/>
            </a:endParaRPr>
          </a:p>
          <a:p>
            <a:pPr algn="l">
              <a:buNone/>
            </a:pPr>
            <a:r>
              <a:rPr lang="en" altLang="zh-CN" dirty="0">
                <a:effectLst/>
              </a:rPr>
              <a:t>};</a:t>
            </a:r>
          </a:p>
        </p:txBody>
      </p:sp>
      <p:pic>
        <p:nvPicPr>
          <p:cNvPr id="4" name="图片 3">
            <a:extLst>
              <a:ext uri="{FF2B5EF4-FFF2-40B4-BE49-F238E27FC236}">
                <a16:creationId xmlns:a16="http://schemas.microsoft.com/office/drawing/2014/main" id="{E794FEAB-64E2-DC6B-25B9-5E7828487C81}"/>
              </a:ext>
            </a:extLst>
          </p:cNvPr>
          <p:cNvPicPr>
            <a:picLocks noChangeAspect="1"/>
          </p:cNvPicPr>
          <p:nvPr/>
        </p:nvPicPr>
        <p:blipFill>
          <a:blip r:embed="rId3"/>
          <a:stretch>
            <a:fillRect/>
          </a:stretch>
        </p:blipFill>
        <p:spPr>
          <a:xfrm>
            <a:off x="1701537" y="5122141"/>
            <a:ext cx="6615267" cy="1650502"/>
          </a:xfrm>
          <a:prstGeom prst="rect">
            <a:avLst/>
          </a:prstGeom>
        </p:spPr>
      </p:pic>
    </p:spTree>
    <p:extLst>
      <p:ext uri="{BB962C8B-B14F-4D97-AF65-F5344CB8AC3E}">
        <p14:creationId xmlns:p14="http://schemas.microsoft.com/office/powerpoint/2010/main" val="67249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923BB0-B681-550F-858D-AD3D10DC594E}"/>
            </a:ext>
          </a:extLst>
        </p:cNvPr>
        <p:cNvGrpSpPr/>
        <p:nvPr/>
      </p:nvGrpSpPr>
      <p:grpSpPr>
        <a:xfrm>
          <a:off x="0" y="0"/>
          <a:ext cx="0" cy="0"/>
          <a:chOff x="0" y="0"/>
          <a:chExt cx="0" cy="0"/>
        </a:xfrm>
      </p:grpSpPr>
      <p:sp>
        <p:nvSpPr>
          <p:cNvPr id="6" name="内容占位符 5">
            <a:extLst>
              <a:ext uri="{FF2B5EF4-FFF2-40B4-BE49-F238E27FC236}">
                <a16:creationId xmlns:a16="http://schemas.microsoft.com/office/drawing/2014/main" id="{B4324CF3-780C-07F0-E646-5E5F7CE20048}"/>
              </a:ext>
            </a:extLst>
          </p:cNvPr>
          <p:cNvSpPr>
            <a:spLocks noGrp="1"/>
          </p:cNvSpPr>
          <p:nvPr>
            <p:ph idx="1"/>
          </p:nvPr>
        </p:nvSpPr>
        <p:spPr>
          <a:xfrm>
            <a:off x="325967" y="1057387"/>
            <a:ext cx="11540067" cy="5550647"/>
          </a:xfrm>
        </p:spPr>
        <p:txBody>
          <a:bodyPr>
            <a:normAutofit/>
          </a:bodyPr>
          <a:lstStyle/>
          <a:p>
            <a:r>
              <a:rPr lang="en-US" altLang="zh-CN" dirty="0" err="1"/>
              <a:t>ScalaCN</a:t>
            </a:r>
            <a:r>
              <a:rPr lang="en-US" altLang="zh-CN" dirty="0"/>
              <a:t>——Combinatorial Causal Testing</a:t>
            </a:r>
          </a:p>
          <a:p>
            <a:pPr lvl="1"/>
            <a:r>
              <a:rPr lang="en-US" altLang="zh-CN" dirty="0"/>
              <a:t>Efficient testing with </a:t>
            </a:r>
            <a:r>
              <a:rPr lang="en-US" altLang="zh-CN" b="1" dirty="0">
                <a:solidFill>
                  <a:srgbClr val="0000FF"/>
                </a:solidFill>
              </a:rPr>
              <a:t>topological restrictions</a:t>
            </a:r>
          </a:p>
          <a:p>
            <a:pPr lvl="2">
              <a:buFont typeface="Wingdings" pitchFamily="2" charset="2"/>
              <a:buChar char="p"/>
            </a:pPr>
            <a:r>
              <a:rPr lang="en-US" altLang="zh-CN" dirty="0"/>
              <a:t>Key idea: leverage the input dependencies to filter out the combinations that lead to </a:t>
            </a:r>
            <a:r>
              <a:rPr lang="en-US" altLang="zh-CN" b="1" dirty="0">
                <a:solidFill>
                  <a:srgbClr val="0000FF"/>
                </a:solidFill>
              </a:rPr>
              <a:t>packet loops</a:t>
            </a:r>
            <a:r>
              <a:rPr lang="en-US" altLang="zh-CN" dirty="0"/>
              <a:t> or </a:t>
            </a:r>
            <a:r>
              <a:rPr lang="en-US" altLang="zh-CN" b="1" dirty="0">
                <a:solidFill>
                  <a:srgbClr val="0000FF"/>
                </a:solidFill>
              </a:rPr>
              <a:t>unreachability</a:t>
            </a:r>
            <a:endParaRPr lang="en-US" altLang="zh-CN" sz="2800" b="1" dirty="0">
              <a:solidFill>
                <a:srgbClr val="0000FF"/>
              </a:solidFill>
            </a:endParaRPr>
          </a:p>
          <a:p>
            <a:pPr marL="914400" lvl="2" indent="0">
              <a:buNone/>
            </a:pPr>
            <a:endParaRPr lang="en-US" altLang="zh-CN" dirty="0"/>
          </a:p>
        </p:txBody>
      </p:sp>
      <p:sp>
        <p:nvSpPr>
          <p:cNvPr id="3" name="灯片编号占位符 2">
            <a:extLst>
              <a:ext uri="{FF2B5EF4-FFF2-40B4-BE49-F238E27FC236}">
                <a16:creationId xmlns:a16="http://schemas.microsoft.com/office/drawing/2014/main" id="{FFF111AF-6433-5B87-EC83-CE68768F950E}"/>
              </a:ext>
            </a:extLst>
          </p:cNvPr>
          <p:cNvSpPr>
            <a:spLocks noGrp="1"/>
          </p:cNvSpPr>
          <p:nvPr>
            <p:ph type="sldNum" sz="quarter" idx="12"/>
          </p:nvPr>
        </p:nvSpPr>
        <p:spPr/>
        <p:txBody>
          <a:bodyPr/>
          <a:lstStyle/>
          <a:p>
            <a:fld id="{84BCC322-D5A9-47A8-A5BE-5D9C2195FFDA}" type="slidenum">
              <a:rPr lang="zh-CN" altLang="en-US" smtClean="0"/>
              <a:pPr/>
              <a:t>17</a:t>
            </a:fld>
            <a:endParaRPr lang="zh-CN" altLang="en-US" dirty="0"/>
          </a:p>
        </p:txBody>
      </p:sp>
      <p:sp>
        <p:nvSpPr>
          <p:cNvPr id="5" name="标题 4">
            <a:extLst>
              <a:ext uri="{FF2B5EF4-FFF2-40B4-BE49-F238E27FC236}">
                <a16:creationId xmlns:a16="http://schemas.microsoft.com/office/drawing/2014/main" id="{571E00D2-FBE3-75C6-68E5-C7F59693C176}"/>
              </a:ext>
            </a:extLst>
          </p:cNvPr>
          <p:cNvSpPr>
            <a:spLocks noGrp="1"/>
          </p:cNvSpPr>
          <p:nvPr>
            <p:ph type="title"/>
          </p:nvPr>
        </p:nvSpPr>
        <p:spPr/>
        <p:txBody>
          <a:bodyPr/>
          <a:lstStyle/>
          <a:p>
            <a:r>
              <a:rPr lang="en-US" altLang="zh-CN" dirty="0"/>
              <a:t>3. Design</a:t>
            </a:r>
            <a:endParaRPr lang="zh-CN" altLang="en-US" dirty="0"/>
          </a:p>
        </p:txBody>
      </p:sp>
      <p:pic>
        <p:nvPicPr>
          <p:cNvPr id="8" name="图片 7">
            <a:extLst>
              <a:ext uri="{FF2B5EF4-FFF2-40B4-BE49-F238E27FC236}">
                <a16:creationId xmlns:a16="http://schemas.microsoft.com/office/drawing/2014/main" id="{C96F4B57-B7B8-8E30-E82D-15FCDFC7317C}"/>
              </a:ext>
            </a:extLst>
          </p:cNvPr>
          <p:cNvPicPr>
            <a:picLocks noChangeAspect="1"/>
          </p:cNvPicPr>
          <p:nvPr/>
        </p:nvPicPr>
        <p:blipFill>
          <a:blip r:embed="rId3"/>
          <a:stretch>
            <a:fillRect/>
          </a:stretch>
        </p:blipFill>
        <p:spPr>
          <a:xfrm>
            <a:off x="2038210" y="3222702"/>
            <a:ext cx="8115580" cy="3316212"/>
          </a:xfrm>
          <a:prstGeom prst="rect">
            <a:avLst/>
          </a:prstGeom>
        </p:spPr>
      </p:pic>
      <p:sp>
        <p:nvSpPr>
          <p:cNvPr id="2" name="文本框 1">
            <a:extLst>
              <a:ext uri="{FF2B5EF4-FFF2-40B4-BE49-F238E27FC236}">
                <a16:creationId xmlns:a16="http://schemas.microsoft.com/office/drawing/2014/main" id="{CCF4F272-8611-C394-6056-577EAE1457BE}"/>
              </a:ext>
            </a:extLst>
          </p:cNvPr>
          <p:cNvSpPr txBox="1"/>
          <p:nvPr/>
        </p:nvSpPr>
        <p:spPr>
          <a:xfrm>
            <a:off x="8808001" y="1688539"/>
            <a:ext cx="1683731" cy="523220"/>
          </a:xfrm>
          <a:prstGeom prst="rect">
            <a:avLst/>
          </a:prstGeom>
          <a:noFill/>
        </p:spPr>
        <p:txBody>
          <a:bodyPr wrap="none" rtlCol="0">
            <a:spAutoFit/>
          </a:bodyPr>
          <a:lstStyle/>
          <a:p>
            <a:r>
              <a:rPr lang="en-US" altLang="zh-CN" sz="2800" b="1" dirty="0">
                <a:solidFill>
                  <a:srgbClr val="B52219"/>
                </a:solidFill>
              </a:rPr>
              <a:t>60X faster</a:t>
            </a:r>
            <a:endParaRPr lang="zh-CN" altLang="en-US" sz="2800" b="1" dirty="0">
              <a:solidFill>
                <a:srgbClr val="B52219"/>
              </a:solidFill>
            </a:endParaRPr>
          </a:p>
        </p:txBody>
      </p:sp>
    </p:spTree>
    <p:extLst>
      <p:ext uri="{BB962C8B-B14F-4D97-AF65-F5344CB8AC3E}">
        <p14:creationId xmlns:p14="http://schemas.microsoft.com/office/powerpoint/2010/main" val="1118198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FCF4B-5336-4263-37BB-F1AF207472D0}"/>
            </a:ext>
          </a:extLst>
        </p:cNvPr>
        <p:cNvGrpSpPr/>
        <p:nvPr/>
      </p:nvGrpSpPr>
      <p:grpSpPr>
        <a:xfrm>
          <a:off x="0" y="0"/>
          <a:ext cx="0" cy="0"/>
          <a:chOff x="0" y="0"/>
          <a:chExt cx="0" cy="0"/>
        </a:xfrm>
      </p:grpSpPr>
      <p:pic>
        <p:nvPicPr>
          <p:cNvPr id="12" name="图片 11">
            <a:extLst>
              <a:ext uri="{FF2B5EF4-FFF2-40B4-BE49-F238E27FC236}">
                <a16:creationId xmlns:a16="http://schemas.microsoft.com/office/drawing/2014/main" id="{8AC52509-65F9-FDB0-3749-80BAAB9318D6}"/>
              </a:ext>
            </a:extLst>
          </p:cNvPr>
          <p:cNvPicPr>
            <a:picLocks noChangeAspect="1"/>
          </p:cNvPicPr>
          <p:nvPr/>
        </p:nvPicPr>
        <p:blipFill>
          <a:blip r:embed="rId3"/>
          <a:stretch>
            <a:fillRect/>
          </a:stretch>
        </p:blipFill>
        <p:spPr>
          <a:xfrm>
            <a:off x="1452446" y="3430304"/>
            <a:ext cx="9287107" cy="3143417"/>
          </a:xfrm>
          <a:prstGeom prst="rect">
            <a:avLst/>
          </a:prstGeom>
        </p:spPr>
      </p:pic>
      <p:sp>
        <p:nvSpPr>
          <p:cNvPr id="6" name="内容占位符 5">
            <a:extLst>
              <a:ext uri="{FF2B5EF4-FFF2-40B4-BE49-F238E27FC236}">
                <a16:creationId xmlns:a16="http://schemas.microsoft.com/office/drawing/2014/main" id="{5CC7C8D3-8021-C8DE-DA99-336FE5A37B3D}"/>
              </a:ext>
            </a:extLst>
          </p:cNvPr>
          <p:cNvSpPr>
            <a:spLocks noGrp="1"/>
          </p:cNvSpPr>
          <p:nvPr>
            <p:ph idx="1"/>
          </p:nvPr>
        </p:nvSpPr>
        <p:spPr>
          <a:xfrm>
            <a:off x="325967" y="1057387"/>
            <a:ext cx="11540067" cy="5550647"/>
          </a:xfrm>
        </p:spPr>
        <p:txBody>
          <a:bodyPr>
            <a:normAutofit/>
          </a:bodyPr>
          <a:lstStyle/>
          <a:p>
            <a:r>
              <a:rPr lang="en-US" altLang="zh-CN" dirty="0" err="1"/>
              <a:t>ScalaCN</a:t>
            </a:r>
            <a:r>
              <a:rPr lang="en-US" altLang="zh-CN" dirty="0"/>
              <a:t>——Causal Inference</a:t>
            </a:r>
          </a:p>
          <a:p>
            <a:pPr lvl="1">
              <a:buFont typeface="Wingdings" panose="05000000000000000000" pitchFamily="2" charset="2"/>
              <a:buChar char="p"/>
            </a:pPr>
            <a:r>
              <a:rPr lang="en-US" altLang="zh-CN" dirty="0"/>
              <a:t>Identify concrete configurations that lie in the critical path</a:t>
            </a:r>
          </a:p>
          <a:p>
            <a:pPr lvl="1">
              <a:buFont typeface="Wingdings" panose="05000000000000000000" pitchFamily="2" charset="2"/>
              <a:buChar char="p"/>
            </a:pPr>
            <a:r>
              <a:rPr lang="en-US" altLang="zh-CN" dirty="0"/>
              <a:t>Refine the critical path through permutation removal and sensitivity analysis</a:t>
            </a:r>
          </a:p>
          <a:p>
            <a:pPr marL="914400" lvl="2" indent="0">
              <a:buNone/>
            </a:pPr>
            <a:endParaRPr lang="en-US" altLang="zh-CN" dirty="0"/>
          </a:p>
        </p:txBody>
      </p:sp>
      <p:sp>
        <p:nvSpPr>
          <p:cNvPr id="3" name="灯片编号占位符 2">
            <a:extLst>
              <a:ext uri="{FF2B5EF4-FFF2-40B4-BE49-F238E27FC236}">
                <a16:creationId xmlns:a16="http://schemas.microsoft.com/office/drawing/2014/main" id="{C95B6689-450D-D5AA-EF86-800A4E7A0867}"/>
              </a:ext>
            </a:extLst>
          </p:cNvPr>
          <p:cNvSpPr>
            <a:spLocks noGrp="1"/>
          </p:cNvSpPr>
          <p:nvPr>
            <p:ph type="sldNum" sz="quarter" idx="12"/>
          </p:nvPr>
        </p:nvSpPr>
        <p:spPr/>
        <p:txBody>
          <a:bodyPr/>
          <a:lstStyle/>
          <a:p>
            <a:fld id="{84BCC322-D5A9-47A8-A5BE-5D9C2195FFDA}" type="slidenum">
              <a:rPr lang="zh-CN" altLang="en-US" smtClean="0"/>
              <a:pPr/>
              <a:t>18</a:t>
            </a:fld>
            <a:endParaRPr lang="zh-CN" altLang="en-US" dirty="0"/>
          </a:p>
        </p:txBody>
      </p:sp>
      <p:sp>
        <p:nvSpPr>
          <p:cNvPr id="5" name="标题 4">
            <a:extLst>
              <a:ext uri="{FF2B5EF4-FFF2-40B4-BE49-F238E27FC236}">
                <a16:creationId xmlns:a16="http://schemas.microsoft.com/office/drawing/2014/main" id="{B564F0FD-D257-B1E9-D138-8CFEEC19AB9C}"/>
              </a:ext>
            </a:extLst>
          </p:cNvPr>
          <p:cNvSpPr>
            <a:spLocks noGrp="1"/>
          </p:cNvSpPr>
          <p:nvPr>
            <p:ph type="title"/>
          </p:nvPr>
        </p:nvSpPr>
        <p:spPr/>
        <p:txBody>
          <a:bodyPr/>
          <a:lstStyle/>
          <a:p>
            <a:r>
              <a:rPr lang="en-US" altLang="zh-CN" dirty="0"/>
              <a:t>3. Design</a:t>
            </a:r>
            <a:endParaRPr lang="zh-CN" altLang="en-US" dirty="0"/>
          </a:p>
        </p:txBody>
      </p:sp>
    </p:spTree>
    <p:extLst>
      <p:ext uri="{BB962C8B-B14F-4D97-AF65-F5344CB8AC3E}">
        <p14:creationId xmlns:p14="http://schemas.microsoft.com/office/powerpoint/2010/main" val="2026264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44DDD-CFE6-F559-B657-0985B4E0BE62}"/>
            </a:ext>
          </a:extLst>
        </p:cNvPr>
        <p:cNvGrpSpPr/>
        <p:nvPr/>
      </p:nvGrpSpPr>
      <p:grpSpPr>
        <a:xfrm>
          <a:off x="0" y="0"/>
          <a:ext cx="0" cy="0"/>
          <a:chOff x="0" y="0"/>
          <a:chExt cx="0" cy="0"/>
        </a:xfrm>
      </p:grpSpPr>
      <p:sp>
        <p:nvSpPr>
          <p:cNvPr id="6" name="内容占位符 5">
            <a:extLst>
              <a:ext uri="{FF2B5EF4-FFF2-40B4-BE49-F238E27FC236}">
                <a16:creationId xmlns:a16="http://schemas.microsoft.com/office/drawing/2014/main" id="{22DD5A9D-4189-C2E6-535D-DFD745553F48}"/>
              </a:ext>
            </a:extLst>
          </p:cNvPr>
          <p:cNvSpPr>
            <a:spLocks noGrp="1"/>
          </p:cNvSpPr>
          <p:nvPr>
            <p:ph idx="1"/>
          </p:nvPr>
        </p:nvSpPr>
        <p:spPr>
          <a:xfrm>
            <a:off x="325967" y="1057387"/>
            <a:ext cx="11540067" cy="5550647"/>
          </a:xfrm>
        </p:spPr>
        <p:txBody>
          <a:bodyPr>
            <a:normAutofit/>
          </a:bodyPr>
          <a:lstStyle/>
          <a:p>
            <a:r>
              <a:rPr lang="en-US" altLang="zh-CN" dirty="0" err="1"/>
              <a:t>ScalaCN</a:t>
            </a:r>
            <a:r>
              <a:rPr lang="en-US" altLang="zh-CN" dirty="0"/>
              <a:t>——Performance Interpretation &amp; Prediction</a:t>
            </a:r>
          </a:p>
          <a:p>
            <a:pPr lvl="1"/>
            <a:r>
              <a:rPr lang="en-US" altLang="zh-CN" dirty="0">
                <a:solidFill>
                  <a:schemeClr val="accent2">
                    <a:lumMod val="75000"/>
                  </a:schemeClr>
                </a:solidFill>
              </a:rPr>
              <a:t>Sequential matching mask query </a:t>
            </a:r>
            <a:r>
              <a:rPr lang="zh-CN" altLang="en-US" dirty="0"/>
              <a:t>→</a:t>
            </a:r>
            <a:r>
              <a:rPr lang="en-US" altLang="zh-CN" dirty="0">
                <a:solidFill>
                  <a:srgbClr val="0000FF"/>
                </a:solidFill>
              </a:rPr>
              <a:t>Poor performance of specific flows</a:t>
            </a:r>
          </a:p>
          <a:p>
            <a:pPr marL="539750" lvl="1" indent="0">
              <a:buNone/>
            </a:pPr>
            <a:endParaRPr lang="en-US" altLang="zh-CN" b="1" dirty="0">
              <a:solidFill>
                <a:srgbClr val="0000FF"/>
              </a:solidFill>
            </a:endParaRPr>
          </a:p>
          <a:p>
            <a:pPr marL="914400" lvl="2" indent="0">
              <a:buNone/>
            </a:pPr>
            <a:endParaRPr lang="en-US" altLang="zh-CN" dirty="0"/>
          </a:p>
        </p:txBody>
      </p:sp>
      <p:sp>
        <p:nvSpPr>
          <p:cNvPr id="3" name="灯片编号占位符 2">
            <a:extLst>
              <a:ext uri="{FF2B5EF4-FFF2-40B4-BE49-F238E27FC236}">
                <a16:creationId xmlns:a16="http://schemas.microsoft.com/office/drawing/2014/main" id="{2AEFA7EA-62CB-1F67-50AA-D70EF001C32A}"/>
              </a:ext>
            </a:extLst>
          </p:cNvPr>
          <p:cNvSpPr>
            <a:spLocks noGrp="1"/>
          </p:cNvSpPr>
          <p:nvPr>
            <p:ph type="sldNum" sz="quarter" idx="12"/>
          </p:nvPr>
        </p:nvSpPr>
        <p:spPr/>
        <p:txBody>
          <a:bodyPr/>
          <a:lstStyle/>
          <a:p>
            <a:fld id="{84BCC322-D5A9-47A8-A5BE-5D9C2195FFDA}" type="slidenum">
              <a:rPr lang="zh-CN" altLang="en-US" smtClean="0"/>
              <a:pPr/>
              <a:t>19</a:t>
            </a:fld>
            <a:endParaRPr lang="zh-CN" altLang="en-US" dirty="0"/>
          </a:p>
        </p:txBody>
      </p:sp>
      <p:sp>
        <p:nvSpPr>
          <p:cNvPr id="5" name="标题 4">
            <a:extLst>
              <a:ext uri="{FF2B5EF4-FFF2-40B4-BE49-F238E27FC236}">
                <a16:creationId xmlns:a16="http://schemas.microsoft.com/office/drawing/2014/main" id="{02E1347D-61C3-6641-4B86-0535F7A128B4}"/>
              </a:ext>
            </a:extLst>
          </p:cNvPr>
          <p:cNvSpPr>
            <a:spLocks noGrp="1"/>
          </p:cNvSpPr>
          <p:nvPr>
            <p:ph type="title"/>
          </p:nvPr>
        </p:nvSpPr>
        <p:spPr/>
        <p:txBody>
          <a:bodyPr/>
          <a:lstStyle/>
          <a:p>
            <a:r>
              <a:rPr lang="en-US" altLang="zh-CN" dirty="0"/>
              <a:t>3. Design</a:t>
            </a:r>
            <a:endParaRPr lang="zh-CN" altLang="en-US" dirty="0"/>
          </a:p>
        </p:txBody>
      </p:sp>
      <p:pic>
        <p:nvPicPr>
          <p:cNvPr id="4" name="图片 3">
            <a:extLst>
              <a:ext uri="{FF2B5EF4-FFF2-40B4-BE49-F238E27FC236}">
                <a16:creationId xmlns:a16="http://schemas.microsoft.com/office/drawing/2014/main" id="{C9DD838F-F0E5-5624-D0DD-70A05C85C198}"/>
              </a:ext>
            </a:extLst>
          </p:cNvPr>
          <p:cNvPicPr>
            <a:picLocks noChangeAspect="1"/>
          </p:cNvPicPr>
          <p:nvPr/>
        </p:nvPicPr>
        <p:blipFill>
          <a:blip r:embed="rId3"/>
          <a:stretch>
            <a:fillRect/>
          </a:stretch>
        </p:blipFill>
        <p:spPr>
          <a:xfrm>
            <a:off x="7285829" y="4296763"/>
            <a:ext cx="3461394" cy="2387872"/>
          </a:xfrm>
          <a:prstGeom prst="rect">
            <a:avLst/>
          </a:prstGeom>
        </p:spPr>
      </p:pic>
      <p:sp>
        <p:nvSpPr>
          <p:cNvPr id="7" name="圆角矩形 2">
            <a:extLst>
              <a:ext uri="{FF2B5EF4-FFF2-40B4-BE49-F238E27FC236}">
                <a16:creationId xmlns:a16="http://schemas.microsoft.com/office/drawing/2014/main" id="{086ECA78-5FBB-14C6-93E8-ACFA6B5DA0AF}"/>
              </a:ext>
            </a:extLst>
          </p:cNvPr>
          <p:cNvSpPr/>
          <p:nvPr/>
        </p:nvSpPr>
        <p:spPr>
          <a:xfrm>
            <a:off x="1783501" y="3829145"/>
            <a:ext cx="4312499" cy="2406471"/>
          </a:xfrm>
          <a:prstGeom prst="roundRect">
            <a:avLst>
              <a:gd name="adj" fmla="val 5367"/>
            </a:avLst>
          </a:prstGeom>
          <a:solidFill>
            <a:schemeClr val="accent5">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sp>
        <p:nvSpPr>
          <p:cNvPr id="8" name="圆角矩形 6">
            <a:extLst>
              <a:ext uri="{FF2B5EF4-FFF2-40B4-BE49-F238E27FC236}">
                <a16:creationId xmlns:a16="http://schemas.microsoft.com/office/drawing/2014/main" id="{80D7B9E0-A912-5B90-40ED-738BE4B29EFC}"/>
              </a:ext>
            </a:extLst>
          </p:cNvPr>
          <p:cNvSpPr/>
          <p:nvPr/>
        </p:nvSpPr>
        <p:spPr>
          <a:xfrm>
            <a:off x="1783502" y="3829411"/>
            <a:ext cx="4312628" cy="383327"/>
          </a:xfrm>
          <a:prstGeom prst="roundRect">
            <a:avLst>
              <a:gd name="adj" fmla="val 7888"/>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tx1"/>
                </a:solidFill>
                <a:latin typeface="Calibri" panose="020F0502020204030204" pitchFamily="34" charset="0"/>
                <a:cs typeface="Calibri" panose="020F0502020204030204" pitchFamily="34" charset="0"/>
              </a:rPr>
              <a:t>Flow Table 0x1: Type=RX, Priority=0x3</a:t>
            </a:r>
            <a:endParaRPr kumimoji="1" lang="zh-CN" altLang="en-US" sz="1600" dirty="0">
              <a:solidFill>
                <a:schemeClr val="tx1"/>
              </a:solidFill>
              <a:latin typeface="Calibri" panose="020F0502020204030204" pitchFamily="34" charset="0"/>
              <a:cs typeface="Calibri" panose="020F0502020204030204" pitchFamily="34" charset="0"/>
            </a:endParaRPr>
          </a:p>
        </p:txBody>
      </p:sp>
      <p:sp>
        <p:nvSpPr>
          <p:cNvPr id="9" name="圆角矩形 3">
            <a:extLst>
              <a:ext uri="{FF2B5EF4-FFF2-40B4-BE49-F238E27FC236}">
                <a16:creationId xmlns:a16="http://schemas.microsoft.com/office/drawing/2014/main" id="{30D9596C-5C26-446D-8F67-6D2C301534A9}"/>
              </a:ext>
            </a:extLst>
          </p:cNvPr>
          <p:cNvSpPr/>
          <p:nvPr/>
        </p:nvSpPr>
        <p:spPr>
          <a:xfrm>
            <a:off x="1866177" y="4203696"/>
            <a:ext cx="4121667" cy="850638"/>
          </a:xfrm>
          <a:prstGeom prst="roundRect">
            <a:avLst>
              <a:gd name="adj" fmla="val 8994"/>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sp>
        <p:nvSpPr>
          <p:cNvPr id="10" name="圆角矩形 5">
            <a:extLst>
              <a:ext uri="{FF2B5EF4-FFF2-40B4-BE49-F238E27FC236}">
                <a16:creationId xmlns:a16="http://schemas.microsoft.com/office/drawing/2014/main" id="{EB8E30A6-E0F9-963F-7588-EB9848230E95}"/>
              </a:ext>
            </a:extLst>
          </p:cNvPr>
          <p:cNvSpPr/>
          <p:nvPr/>
        </p:nvSpPr>
        <p:spPr>
          <a:xfrm>
            <a:off x="1866177" y="4203691"/>
            <a:ext cx="4121667" cy="340843"/>
          </a:xfrm>
          <a:prstGeom prst="roundRect">
            <a:avLst>
              <a:gd name="adj" fmla="val 7888"/>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zh-CN" sz="1600" dirty="0">
                <a:solidFill>
                  <a:schemeClr val="tx1"/>
                </a:solidFill>
                <a:latin typeface="Calibri" panose="020F0502020204030204" pitchFamily="34" charset="0"/>
                <a:cs typeface="Calibri" panose="020F0502020204030204" pitchFamily="34" charset="0"/>
              </a:rPr>
              <a:t>Flow Group 0x1: </a:t>
            </a:r>
            <a:r>
              <a:rPr kumimoji="1" lang="en-US" altLang="zh-CN" sz="1600" b="1" dirty="0">
                <a:solidFill>
                  <a:srgbClr val="0000FF"/>
                </a:solidFill>
                <a:latin typeface="Calibri" panose="020F0502020204030204" pitchFamily="34" charset="0"/>
                <a:cs typeface="Calibri" panose="020F0502020204030204" pitchFamily="34" charset="0"/>
              </a:rPr>
              <a:t>IP_SRC</a:t>
            </a:r>
            <a:r>
              <a:rPr kumimoji="1" lang="en-US" altLang="zh-CN" sz="1600" dirty="0">
                <a:solidFill>
                  <a:schemeClr val="tx1"/>
                </a:solidFill>
                <a:latin typeface="Calibri" panose="020F0502020204030204" pitchFamily="34" charset="0"/>
                <a:cs typeface="Calibri" panose="020F0502020204030204" pitchFamily="34" charset="0"/>
              </a:rPr>
              <a:t>(0xFF80)</a:t>
            </a:r>
            <a:endParaRPr kumimoji="1" lang="zh-CN" altLang="en-US" sz="1600" dirty="0">
              <a:solidFill>
                <a:schemeClr val="tx1"/>
              </a:solidFill>
              <a:latin typeface="Calibri" panose="020F0502020204030204" pitchFamily="34" charset="0"/>
              <a:cs typeface="Calibri" panose="020F0502020204030204" pitchFamily="34" charset="0"/>
            </a:endParaRPr>
          </a:p>
        </p:txBody>
      </p:sp>
      <p:sp>
        <p:nvSpPr>
          <p:cNvPr id="11" name="圆角矩形 4">
            <a:extLst>
              <a:ext uri="{FF2B5EF4-FFF2-40B4-BE49-F238E27FC236}">
                <a16:creationId xmlns:a16="http://schemas.microsoft.com/office/drawing/2014/main" id="{6B976BBE-5DBB-CE0E-7D88-FDB0CE4D2653}"/>
              </a:ext>
            </a:extLst>
          </p:cNvPr>
          <p:cNvSpPr/>
          <p:nvPr/>
        </p:nvSpPr>
        <p:spPr>
          <a:xfrm>
            <a:off x="1953360" y="4592228"/>
            <a:ext cx="912177" cy="407465"/>
          </a:xfrm>
          <a:prstGeom prst="roundRect">
            <a:avLst>
              <a:gd name="adj" fmla="val 14760"/>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tx1"/>
                </a:solidFill>
                <a:latin typeface="Calibri" panose="020F0502020204030204" pitchFamily="34" charset="0"/>
                <a:cs typeface="Calibri" panose="020F0502020204030204" pitchFamily="34" charset="0"/>
              </a:rPr>
              <a:t>FTE 0x1 </a:t>
            </a:r>
            <a:endParaRPr kumimoji="1" lang="zh-CN" altLang="en-US" sz="1600" dirty="0">
              <a:solidFill>
                <a:schemeClr val="tx1"/>
              </a:solidFill>
              <a:latin typeface="Calibri" panose="020F0502020204030204" pitchFamily="34" charset="0"/>
              <a:cs typeface="Calibri" panose="020F0502020204030204" pitchFamily="34" charset="0"/>
            </a:endParaRPr>
          </a:p>
        </p:txBody>
      </p:sp>
      <p:sp>
        <p:nvSpPr>
          <p:cNvPr id="12" name="圆角矩形 26">
            <a:extLst>
              <a:ext uri="{FF2B5EF4-FFF2-40B4-BE49-F238E27FC236}">
                <a16:creationId xmlns:a16="http://schemas.microsoft.com/office/drawing/2014/main" id="{831A1F1D-16FE-9BEF-7045-41BF00C39307}"/>
              </a:ext>
            </a:extLst>
          </p:cNvPr>
          <p:cNvSpPr/>
          <p:nvPr/>
        </p:nvSpPr>
        <p:spPr>
          <a:xfrm>
            <a:off x="2956808" y="4592228"/>
            <a:ext cx="912177" cy="407465"/>
          </a:xfrm>
          <a:prstGeom prst="roundRect">
            <a:avLst>
              <a:gd name="adj" fmla="val 14760"/>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tx1"/>
                </a:solidFill>
                <a:latin typeface="Calibri" panose="020F0502020204030204" pitchFamily="34" charset="0"/>
                <a:cs typeface="Calibri" panose="020F0502020204030204" pitchFamily="34" charset="0"/>
              </a:rPr>
              <a:t>FTE 0x2 </a:t>
            </a:r>
            <a:endParaRPr kumimoji="1" lang="zh-CN" altLang="en-US" sz="1600" dirty="0">
              <a:solidFill>
                <a:schemeClr val="tx1"/>
              </a:solidFill>
              <a:latin typeface="Calibri" panose="020F0502020204030204" pitchFamily="34" charset="0"/>
              <a:cs typeface="Calibri" panose="020F0502020204030204" pitchFamily="34" charset="0"/>
            </a:endParaRPr>
          </a:p>
        </p:txBody>
      </p:sp>
      <p:sp>
        <p:nvSpPr>
          <p:cNvPr id="13" name="圆角矩形 114">
            <a:extLst>
              <a:ext uri="{FF2B5EF4-FFF2-40B4-BE49-F238E27FC236}">
                <a16:creationId xmlns:a16="http://schemas.microsoft.com/office/drawing/2014/main" id="{60923F24-ACCA-2322-E7C4-0B252D73216D}"/>
              </a:ext>
            </a:extLst>
          </p:cNvPr>
          <p:cNvSpPr/>
          <p:nvPr/>
        </p:nvSpPr>
        <p:spPr>
          <a:xfrm>
            <a:off x="3964938" y="4592228"/>
            <a:ext cx="912177" cy="407465"/>
          </a:xfrm>
          <a:prstGeom prst="roundRect">
            <a:avLst>
              <a:gd name="adj" fmla="val 14760"/>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tx1"/>
                </a:solidFill>
                <a:latin typeface="Calibri" panose="020F0502020204030204" pitchFamily="34" charset="0"/>
                <a:cs typeface="Calibri" panose="020F0502020204030204" pitchFamily="34" charset="0"/>
              </a:rPr>
              <a:t>FTE 0x3 </a:t>
            </a:r>
            <a:endParaRPr kumimoji="1" lang="zh-CN" altLang="en-US" sz="1600" dirty="0">
              <a:solidFill>
                <a:schemeClr val="tx1"/>
              </a:solidFill>
              <a:latin typeface="Calibri" panose="020F0502020204030204" pitchFamily="34" charset="0"/>
              <a:cs typeface="Calibri" panose="020F0502020204030204" pitchFamily="34" charset="0"/>
            </a:endParaRPr>
          </a:p>
        </p:txBody>
      </p:sp>
      <p:sp>
        <p:nvSpPr>
          <p:cNvPr id="14" name="圆角矩形 124">
            <a:extLst>
              <a:ext uri="{FF2B5EF4-FFF2-40B4-BE49-F238E27FC236}">
                <a16:creationId xmlns:a16="http://schemas.microsoft.com/office/drawing/2014/main" id="{1D7D45EF-89E3-BD6C-2BDC-DE3A6027E3A4}"/>
              </a:ext>
            </a:extLst>
          </p:cNvPr>
          <p:cNvSpPr/>
          <p:nvPr/>
        </p:nvSpPr>
        <p:spPr>
          <a:xfrm>
            <a:off x="1866177" y="5149742"/>
            <a:ext cx="4121667" cy="850638"/>
          </a:xfrm>
          <a:prstGeom prst="roundRect">
            <a:avLst>
              <a:gd name="adj" fmla="val 8994"/>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圆角矩形 125">
            <a:extLst>
              <a:ext uri="{FF2B5EF4-FFF2-40B4-BE49-F238E27FC236}">
                <a16:creationId xmlns:a16="http://schemas.microsoft.com/office/drawing/2014/main" id="{603D63B9-B2FB-BB14-4EDD-D91F43162097}"/>
              </a:ext>
            </a:extLst>
          </p:cNvPr>
          <p:cNvSpPr/>
          <p:nvPr/>
        </p:nvSpPr>
        <p:spPr>
          <a:xfrm>
            <a:off x="1866177" y="5149737"/>
            <a:ext cx="4121667" cy="340843"/>
          </a:xfrm>
          <a:prstGeom prst="roundRect">
            <a:avLst>
              <a:gd name="adj" fmla="val 7888"/>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zh-CN" sz="1600" dirty="0">
                <a:solidFill>
                  <a:schemeClr val="tx1"/>
                </a:solidFill>
                <a:latin typeface="Calibri" panose="020F0502020204030204" pitchFamily="34" charset="0"/>
                <a:cs typeface="Calibri" panose="020F0502020204030204" pitchFamily="34" charset="0"/>
              </a:rPr>
              <a:t>Flow Group 0x2: </a:t>
            </a:r>
            <a:r>
              <a:rPr kumimoji="1" lang="en-US" altLang="zh-CN" sz="1600" b="1" dirty="0">
                <a:solidFill>
                  <a:srgbClr val="0000FF"/>
                </a:solidFill>
                <a:latin typeface="Calibri" panose="020F0502020204030204" pitchFamily="34" charset="0"/>
                <a:cs typeface="Calibri" panose="020F0502020204030204" pitchFamily="34" charset="0"/>
              </a:rPr>
              <a:t>IP_DST</a:t>
            </a:r>
            <a:r>
              <a:rPr kumimoji="1" lang="en-US" altLang="zh-CN" sz="1600" dirty="0">
                <a:solidFill>
                  <a:schemeClr val="tx1"/>
                </a:solidFill>
                <a:latin typeface="Calibri" panose="020F0502020204030204" pitchFamily="34" charset="0"/>
                <a:cs typeface="Calibri" panose="020F0502020204030204" pitchFamily="34" charset="0"/>
              </a:rPr>
              <a:t>(0xFFF0)</a:t>
            </a:r>
            <a:endParaRPr kumimoji="1" lang="zh-CN" altLang="en-US" sz="1600" dirty="0">
              <a:solidFill>
                <a:schemeClr val="tx1"/>
              </a:solidFill>
              <a:latin typeface="Calibri" panose="020F0502020204030204" pitchFamily="34" charset="0"/>
              <a:cs typeface="Calibri" panose="020F0502020204030204" pitchFamily="34" charset="0"/>
            </a:endParaRPr>
          </a:p>
        </p:txBody>
      </p:sp>
      <p:grpSp>
        <p:nvGrpSpPr>
          <p:cNvPr id="16" name="组合 15">
            <a:extLst>
              <a:ext uri="{FF2B5EF4-FFF2-40B4-BE49-F238E27FC236}">
                <a16:creationId xmlns:a16="http://schemas.microsoft.com/office/drawing/2014/main" id="{16C69151-AA4C-765D-A332-FFB113D565D9}"/>
              </a:ext>
            </a:extLst>
          </p:cNvPr>
          <p:cNvGrpSpPr/>
          <p:nvPr/>
        </p:nvGrpSpPr>
        <p:grpSpPr>
          <a:xfrm>
            <a:off x="1952065" y="5552162"/>
            <a:ext cx="3923289" cy="407465"/>
            <a:chOff x="1566734" y="958313"/>
            <a:chExt cx="3397178" cy="233444"/>
          </a:xfrm>
        </p:grpSpPr>
        <p:sp>
          <p:nvSpPr>
            <p:cNvPr id="17" name="圆角矩形 127">
              <a:extLst>
                <a:ext uri="{FF2B5EF4-FFF2-40B4-BE49-F238E27FC236}">
                  <a16:creationId xmlns:a16="http://schemas.microsoft.com/office/drawing/2014/main" id="{7AADEBAA-3D51-815A-6424-3A61B442D557}"/>
                </a:ext>
              </a:extLst>
            </p:cNvPr>
            <p:cNvSpPr/>
            <p:nvPr/>
          </p:nvSpPr>
          <p:spPr>
            <a:xfrm>
              <a:off x="1566734" y="958313"/>
              <a:ext cx="789855" cy="233444"/>
            </a:xfrm>
            <a:prstGeom prst="roundRect">
              <a:avLst>
                <a:gd name="adj" fmla="val 14760"/>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tx1"/>
                  </a:solidFill>
                  <a:latin typeface="Calibri" panose="020F0502020204030204" pitchFamily="34" charset="0"/>
                  <a:cs typeface="Calibri" panose="020F0502020204030204" pitchFamily="34" charset="0"/>
                </a:rPr>
                <a:t>FTE 0x4 </a:t>
              </a:r>
              <a:endParaRPr kumimoji="1" lang="zh-CN" altLang="en-US" sz="1600" dirty="0">
                <a:solidFill>
                  <a:schemeClr val="tx1"/>
                </a:solidFill>
                <a:latin typeface="Calibri" panose="020F0502020204030204" pitchFamily="34" charset="0"/>
                <a:cs typeface="Calibri" panose="020F0502020204030204" pitchFamily="34" charset="0"/>
              </a:endParaRPr>
            </a:p>
          </p:txBody>
        </p:sp>
        <p:sp>
          <p:nvSpPr>
            <p:cNvPr id="18" name="圆角矩形 128">
              <a:extLst>
                <a:ext uri="{FF2B5EF4-FFF2-40B4-BE49-F238E27FC236}">
                  <a16:creationId xmlns:a16="http://schemas.microsoft.com/office/drawing/2014/main" id="{CA4A13D7-45E5-ED75-03D6-0EE7E1C56F52}"/>
                </a:ext>
              </a:extLst>
            </p:cNvPr>
            <p:cNvSpPr/>
            <p:nvPr/>
          </p:nvSpPr>
          <p:spPr>
            <a:xfrm>
              <a:off x="2435842" y="958313"/>
              <a:ext cx="789855" cy="233444"/>
            </a:xfrm>
            <a:prstGeom prst="roundRect">
              <a:avLst>
                <a:gd name="adj" fmla="val 14760"/>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tx1"/>
                  </a:solidFill>
                  <a:latin typeface="Calibri" panose="020F0502020204030204" pitchFamily="34" charset="0"/>
                  <a:cs typeface="Calibri" panose="020F0502020204030204" pitchFamily="34" charset="0"/>
                </a:rPr>
                <a:t>FTE 0x5 </a:t>
              </a:r>
              <a:endParaRPr kumimoji="1" lang="zh-CN" altLang="en-US" sz="1600" dirty="0">
                <a:solidFill>
                  <a:schemeClr val="tx1"/>
                </a:solidFill>
                <a:latin typeface="Calibri" panose="020F0502020204030204" pitchFamily="34" charset="0"/>
                <a:cs typeface="Calibri" panose="020F0502020204030204" pitchFamily="34" charset="0"/>
              </a:endParaRPr>
            </a:p>
          </p:txBody>
        </p:sp>
        <p:sp>
          <p:nvSpPr>
            <p:cNvPr id="19" name="圆角矩形 129">
              <a:extLst>
                <a:ext uri="{FF2B5EF4-FFF2-40B4-BE49-F238E27FC236}">
                  <a16:creationId xmlns:a16="http://schemas.microsoft.com/office/drawing/2014/main" id="{A69F58E7-3221-3A9B-FADA-C6F61F8AC439}"/>
                </a:ext>
              </a:extLst>
            </p:cNvPr>
            <p:cNvSpPr/>
            <p:nvPr/>
          </p:nvSpPr>
          <p:spPr>
            <a:xfrm>
              <a:off x="3304950" y="958313"/>
              <a:ext cx="789855" cy="233444"/>
            </a:xfrm>
            <a:prstGeom prst="roundRect">
              <a:avLst>
                <a:gd name="adj" fmla="val 14760"/>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tx1"/>
                  </a:solidFill>
                  <a:latin typeface="Calibri" panose="020F0502020204030204" pitchFamily="34" charset="0"/>
                  <a:cs typeface="Calibri" panose="020F0502020204030204" pitchFamily="34" charset="0"/>
                </a:rPr>
                <a:t>FTE 0x6 </a:t>
              </a:r>
              <a:endParaRPr kumimoji="1" lang="zh-CN" altLang="en-US" sz="1600" dirty="0">
                <a:solidFill>
                  <a:schemeClr val="tx1"/>
                </a:solidFill>
                <a:latin typeface="Calibri" panose="020F0502020204030204" pitchFamily="34" charset="0"/>
                <a:cs typeface="Calibri" panose="020F0502020204030204" pitchFamily="34" charset="0"/>
              </a:endParaRPr>
            </a:p>
          </p:txBody>
        </p:sp>
        <p:sp>
          <p:nvSpPr>
            <p:cNvPr id="20" name="圆角矩形 130">
              <a:extLst>
                <a:ext uri="{FF2B5EF4-FFF2-40B4-BE49-F238E27FC236}">
                  <a16:creationId xmlns:a16="http://schemas.microsoft.com/office/drawing/2014/main" id="{8B85D0A1-A925-A077-9BA3-61511A1EA4F0}"/>
                </a:ext>
              </a:extLst>
            </p:cNvPr>
            <p:cNvSpPr/>
            <p:nvPr/>
          </p:nvSpPr>
          <p:spPr>
            <a:xfrm>
              <a:off x="4174057" y="958313"/>
              <a:ext cx="789855" cy="233444"/>
            </a:xfrm>
            <a:prstGeom prst="roundRect">
              <a:avLst>
                <a:gd name="adj" fmla="val 14760"/>
              </a:avLst>
            </a:prstGeom>
            <a:solidFill>
              <a:schemeClr val="accent6">
                <a:lumMod val="40000"/>
                <a:lumOff val="60000"/>
              </a:schemeClr>
            </a:solidFill>
            <a:ln w="28575">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tx1"/>
                  </a:solidFill>
                  <a:latin typeface="Calibri" panose="020F0502020204030204" pitchFamily="34" charset="0"/>
                  <a:cs typeface="Calibri" panose="020F0502020204030204" pitchFamily="34" charset="0"/>
                </a:rPr>
                <a:t>FTE 0x7 </a:t>
              </a:r>
              <a:endParaRPr kumimoji="1" lang="zh-CN" altLang="en-US" sz="1600" dirty="0">
                <a:solidFill>
                  <a:schemeClr val="tx1"/>
                </a:solidFill>
                <a:latin typeface="Calibri" panose="020F0502020204030204" pitchFamily="34" charset="0"/>
                <a:cs typeface="Calibri" panose="020F0502020204030204" pitchFamily="34" charset="0"/>
              </a:endParaRPr>
            </a:p>
          </p:txBody>
        </p:sp>
      </p:grpSp>
      <p:sp>
        <p:nvSpPr>
          <p:cNvPr id="21" name="圆角矩形 131">
            <a:extLst>
              <a:ext uri="{FF2B5EF4-FFF2-40B4-BE49-F238E27FC236}">
                <a16:creationId xmlns:a16="http://schemas.microsoft.com/office/drawing/2014/main" id="{0DF9669E-1D94-1333-D598-C20D977D571A}"/>
              </a:ext>
            </a:extLst>
          </p:cNvPr>
          <p:cNvSpPr/>
          <p:nvPr/>
        </p:nvSpPr>
        <p:spPr>
          <a:xfrm>
            <a:off x="7543857" y="2631194"/>
            <a:ext cx="4312499" cy="1108995"/>
          </a:xfrm>
          <a:prstGeom prst="roundRect">
            <a:avLst>
              <a:gd name="adj" fmla="val 12098"/>
            </a:avLst>
          </a:prstGeom>
          <a:solidFill>
            <a:schemeClr val="accent5">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圆角矩形 132">
            <a:extLst>
              <a:ext uri="{FF2B5EF4-FFF2-40B4-BE49-F238E27FC236}">
                <a16:creationId xmlns:a16="http://schemas.microsoft.com/office/drawing/2014/main" id="{47BAB5C5-6C5E-1F68-5F29-DFA4F2F41B38}"/>
              </a:ext>
            </a:extLst>
          </p:cNvPr>
          <p:cNvSpPr/>
          <p:nvPr/>
        </p:nvSpPr>
        <p:spPr>
          <a:xfrm>
            <a:off x="7543857" y="2650557"/>
            <a:ext cx="4312499" cy="219615"/>
          </a:xfrm>
          <a:prstGeom prst="roundRect">
            <a:avLst>
              <a:gd name="adj" fmla="val 7888"/>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tx1"/>
                </a:solidFill>
                <a:latin typeface="Calibri" panose="020F0502020204030204" pitchFamily="34" charset="0"/>
                <a:cs typeface="Calibri" panose="020F0502020204030204" pitchFamily="34" charset="0"/>
              </a:rPr>
              <a:t>Flow Table 0x2: Type=FDB, Priority=0x4</a:t>
            </a:r>
            <a:endParaRPr kumimoji="1" lang="zh-CN" altLang="en-US" sz="1600" dirty="0">
              <a:solidFill>
                <a:schemeClr val="tx1"/>
              </a:solidFill>
              <a:latin typeface="Calibri" panose="020F0502020204030204" pitchFamily="34" charset="0"/>
              <a:cs typeface="Calibri" panose="020F0502020204030204" pitchFamily="34" charset="0"/>
            </a:endParaRPr>
          </a:p>
        </p:txBody>
      </p:sp>
      <p:sp>
        <p:nvSpPr>
          <p:cNvPr id="23" name="圆角矩形 133">
            <a:extLst>
              <a:ext uri="{FF2B5EF4-FFF2-40B4-BE49-F238E27FC236}">
                <a16:creationId xmlns:a16="http://schemas.microsoft.com/office/drawing/2014/main" id="{A6C5A846-DD05-19CD-258A-B0CDE7830F4E}"/>
              </a:ext>
            </a:extLst>
          </p:cNvPr>
          <p:cNvSpPr/>
          <p:nvPr/>
        </p:nvSpPr>
        <p:spPr>
          <a:xfrm>
            <a:off x="7601925" y="2908648"/>
            <a:ext cx="4167287" cy="768123"/>
          </a:xfrm>
          <a:prstGeom prst="roundRect">
            <a:avLst>
              <a:gd name="adj" fmla="val 8994"/>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600"/>
          </a:p>
        </p:txBody>
      </p:sp>
      <p:sp>
        <p:nvSpPr>
          <p:cNvPr id="24" name="圆角矩形 135">
            <a:extLst>
              <a:ext uri="{FF2B5EF4-FFF2-40B4-BE49-F238E27FC236}">
                <a16:creationId xmlns:a16="http://schemas.microsoft.com/office/drawing/2014/main" id="{3EAC5D25-B37B-6725-B7AF-032B6FCBD790}"/>
              </a:ext>
            </a:extLst>
          </p:cNvPr>
          <p:cNvSpPr/>
          <p:nvPr/>
        </p:nvSpPr>
        <p:spPr>
          <a:xfrm>
            <a:off x="7553534" y="2946773"/>
            <a:ext cx="4312500" cy="190583"/>
          </a:xfrm>
          <a:prstGeom prst="roundRect">
            <a:avLst>
              <a:gd name="adj" fmla="val 7888"/>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zh-CN" sz="1400" dirty="0">
                <a:solidFill>
                  <a:schemeClr val="tx1"/>
                </a:solidFill>
                <a:latin typeface="Calibri" panose="020F0502020204030204" pitchFamily="34" charset="0"/>
                <a:cs typeface="Calibri" panose="020F0502020204030204" pitchFamily="34" charset="0"/>
              </a:rPr>
              <a:t>Flow Group 0x3: </a:t>
            </a:r>
            <a:r>
              <a:rPr kumimoji="1" lang="en-US" altLang="zh-CN" sz="1400" b="1" dirty="0">
                <a:solidFill>
                  <a:srgbClr val="0000FF"/>
                </a:solidFill>
                <a:latin typeface="Calibri" panose="020F0502020204030204" pitchFamily="34" charset="0"/>
                <a:cs typeface="Calibri" panose="020F0502020204030204" pitchFamily="34" charset="0"/>
              </a:rPr>
              <a:t>UDP_DPORT</a:t>
            </a:r>
            <a:r>
              <a:rPr kumimoji="1" lang="en-US" altLang="zh-CN" sz="1400" dirty="0">
                <a:solidFill>
                  <a:schemeClr val="tx1"/>
                </a:solidFill>
                <a:latin typeface="Calibri" panose="020F0502020204030204" pitchFamily="34" charset="0"/>
                <a:cs typeface="Calibri" panose="020F0502020204030204" pitchFamily="34" charset="0"/>
              </a:rPr>
              <a:t>(0xFFFF), </a:t>
            </a:r>
            <a:r>
              <a:rPr kumimoji="1" lang="en-US" altLang="zh-CN" sz="1400" b="1" dirty="0">
                <a:solidFill>
                  <a:srgbClr val="0000FF"/>
                </a:solidFill>
                <a:latin typeface="Calibri" panose="020F0502020204030204" pitchFamily="34" charset="0"/>
                <a:cs typeface="Calibri" panose="020F0502020204030204" pitchFamily="34" charset="0"/>
              </a:rPr>
              <a:t>IP_DST</a:t>
            </a:r>
            <a:r>
              <a:rPr kumimoji="1" lang="en-US" altLang="zh-CN" sz="1400" dirty="0">
                <a:solidFill>
                  <a:schemeClr val="tx1"/>
                </a:solidFill>
                <a:latin typeface="Calibri" panose="020F0502020204030204" pitchFamily="34" charset="0"/>
                <a:cs typeface="Calibri" panose="020F0502020204030204" pitchFamily="34" charset="0"/>
              </a:rPr>
              <a:t>(0xFFF0)</a:t>
            </a:r>
            <a:endParaRPr kumimoji="1" lang="zh-CN" altLang="en-US" sz="1400" dirty="0">
              <a:solidFill>
                <a:schemeClr val="tx1"/>
              </a:solidFill>
              <a:latin typeface="Calibri" panose="020F0502020204030204" pitchFamily="34" charset="0"/>
              <a:cs typeface="Calibri" panose="020F0502020204030204" pitchFamily="34" charset="0"/>
            </a:endParaRPr>
          </a:p>
        </p:txBody>
      </p:sp>
      <p:sp>
        <p:nvSpPr>
          <p:cNvPr id="25" name="圆角矩形 138">
            <a:extLst>
              <a:ext uri="{FF2B5EF4-FFF2-40B4-BE49-F238E27FC236}">
                <a16:creationId xmlns:a16="http://schemas.microsoft.com/office/drawing/2014/main" id="{2F58D6FC-5CEF-BA76-F9C6-0928D3770EDA}"/>
              </a:ext>
            </a:extLst>
          </p:cNvPr>
          <p:cNvSpPr/>
          <p:nvPr/>
        </p:nvSpPr>
        <p:spPr>
          <a:xfrm>
            <a:off x="7702716" y="3194500"/>
            <a:ext cx="1008191" cy="428327"/>
          </a:xfrm>
          <a:prstGeom prst="roundRect">
            <a:avLst>
              <a:gd name="adj" fmla="val 14760"/>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tx1"/>
                </a:solidFill>
                <a:latin typeface="Calibri" panose="020F0502020204030204" pitchFamily="34" charset="0"/>
                <a:cs typeface="Calibri" panose="020F0502020204030204" pitchFamily="34" charset="0"/>
              </a:rPr>
              <a:t>FTE 0x8 </a:t>
            </a:r>
            <a:endParaRPr kumimoji="1" lang="zh-CN" altLang="en-US" sz="1600" dirty="0">
              <a:solidFill>
                <a:schemeClr val="tx1"/>
              </a:solidFill>
              <a:latin typeface="Calibri" panose="020F0502020204030204" pitchFamily="34" charset="0"/>
              <a:cs typeface="Calibri" panose="020F0502020204030204" pitchFamily="34" charset="0"/>
            </a:endParaRPr>
          </a:p>
        </p:txBody>
      </p:sp>
      <p:sp>
        <p:nvSpPr>
          <p:cNvPr id="26" name="圆角矩形 139">
            <a:extLst>
              <a:ext uri="{FF2B5EF4-FFF2-40B4-BE49-F238E27FC236}">
                <a16:creationId xmlns:a16="http://schemas.microsoft.com/office/drawing/2014/main" id="{BF0E02C5-5051-EBBA-EC4F-B5A11583AC27}"/>
              </a:ext>
            </a:extLst>
          </p:cNvPr>
          <p:cNvSpPr/>
          <p:nvPr/>
        </p:nvSpPr>
        <p:spPr>
          <a:xfrm>
            <a:off x="8811698" y="3192900"/>
            <a:ext cx="1008191" cy="428327"/>
          </a:xfrm>
          <a:prstGeom prst="roundRect">
            <a:avLst>
              <a:gd name="adj" fmla="val 14760"/>
            </a:avLst>
          </a:prstGeom>
          <a:solidFill>
            <a:schemeClr val="accent6">
              <a:lumMod val="40000"/>
              <a:lumOff val="60000"/>
            </a:schemeClr>
          </a:solidFill>
          <a:ln w="28575">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tx1"/>
                </a:solidFill>
                <a:latin typeface="Calibri" panose="020F0502020204030204" pitchFamily="34" charset="0"/>
                <a:cs typeface="Calibri" panose="020F0502020204030204" pitchFamily="34" charset="0"/>
              </a:rPr>
              <a:t>FTE 0x9 </a:t>
            </a:r>
            <a:endParaRPr kumimoji="1" lang="zh-CN" altLang="en-US" sz="1600" dirty="0">
              <a:solidFill>
                <a:schemeClr val="tx1"/>
              </a:solidFill>
              <a:latin typeface="Calibri" panose="020F0502020204030204" pitchFamily="34" charset="0"/>
              <a:cs typeface="Calibri" panose="020F0502020204030204" pitchFamily="34" charset="0"/>
            </a:endParaRPr>
          </a:p>
        </p:txBody>
      </p:sp>
      <p:grpSp>
        <p:nvGrpSpPr>
          <p:cNvPr id="27" name="组合 26">
            <a:extLst>
              <a:ext uri="{FF2B5EF4-FFF2-40B4-BE49-F238E27FC236}">
                <a16:creationId xmlns:a16="http://schemas.microsoft.com/office/drawing/2014/main" id="{27D1D846-427E-6FFA-8BF3-5688149B45E7}"/>
              </a:ext>
            </a:extLst>
          </p:cNvPr>
          <p:cNvGrpSpPr/>
          <p:nvPr/>
        </p:nvGrpSpPr>
        <p:grpSpPr>
          <a:xfrm>
            <a:off x="971895" y="3137356"/>
            <a:ext cx="5436773" cy="428762"/>
            <a:chOff x="1595623" y="192201"/>
            <a:chExt cx="3320934" cy="276651"/>
          </a:xfrm>
        </p:grpSpPr>
        <p:sp>
          <p:nvSpPr>
            <p:cNvPr id="28" name="矩形 27">
              <a:extLst>
                <a:ext uri="{FF2B5EF4-FFF2-40B4-BE49-F238E27FC236}">
                  <a16:creationId xmlns:a16="http://schemas.microsoft.com/office/drawing/2014/main" id="{98A78903-DA54-DCFE-3793-2058BB9C54C0}"/>
                </a:ext>
              </a:extLst>
            </p:cNvPr>
            <p:cNvSpPr/>
            <p:nvPr/>
          </p:nvSpPr>
          <p:spPr>
            <a:xfrm>
              <a:off x="1595623" y="192481"/>
              <a:ext cx="562110" cy="27637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1600" b="1" dirty="0">
                  <a:solidFill>
                    <a:schemeClr val="tx1"/>
                  </a:solidFill>
                  <a:latin typeface="Calibri" panose="020F0502020204030204" pitchFamily="34" charset="0"/>
                  <a:cs typeface="Calibri" panose="020F0502020204030204" pitchFamily="34" charset="0"/>
                </a:rPr>
                <a:t>SRC</a:t>
              </a:r>
            </a:p>
            <a:p>
              <a:pPr algn="ctr"/>
              <a:r>
                <a:rPr kumimoji="1" lang="en-US" altLang="zh-CN" sz="1600" dirty="0">
                  <a:solidFill>
                    <a:schemeClr val="tx1"/>
                  </a:solidFill>
                  <a:latin typeface="Calibri" panose="020F0502020204030204" pitchFamily="34" charset="0"/>
                  <a:cs typeface="Calibri" panose="020F0502020204030204" pitchFamily="34" charset="0"/>
                </a:rPr>
                <a:t>10.1.1.2</a:t>
              </a:r>
              <a:endParaRPr kumimoji="1" lang="zh-CN" altLang="en-US" sz="1600" dirty="0">
                <a:solidFill>
                  <a:schemeClr val="tx1"/>
                </a:solidFill>
                <a:latin typeface="Calibri" panose="020F0502020204030204" pitchFamily="34" charset="0"/>
                <a:cs typeface="Calibri" panose="020F0502020204030204" pitchFamily="34" charset="0"/>
              </a:endParaRPr>
            </a:p>
          </p:txBody>
        </p:sp>
        <p:sp>
          <p:nvSpPr>
            <p:cNvPr id="29" name="矩形 28">
              <a:extLst>
                <a:ext uri="{FF2B5EF4-FFF2-40B4-BE49-F238E27FC236}">
                  <a16:creationId xmlns:a16="http://schemas.microsoft.com/office/drawing/2014/main" id="{BD49E531-EECA-100C-3244-A18B3271A4CC}"/>
                </a:ext>
              </a:extLst>
            </p:cNvPr>
            <p:cNvSpPr/>
            <p:nvPr/>
          </p:nvSpPr>
          <p:spPr>
            <a:xfrm>
              <a:off x="2719843" y="192481"/>
              <a:ext cx="790441" cy="27637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1600" b="1" dirty="0">
                  <a:solidFill>
                    <a:schemeClr val="tx1"/>
                  </a:solidFill>
                  <a:latin typeface="Calibri" panose="020F0502020204030204" pitchFamily="34" charset="0"/>
                  <a:cs typeface="Calibri" panose="020F0502020204030204" pitchFamily="34" charset="0"/>
                </a:rPr>
                <a:t>VXLAN_SRC</a:t>
              </a:r>
            </a:p>
            <a:p>
              <a:pPr algn="ctr"/>
              <a:r>
                <a:rPr kumimoji="1" lang="en-US" altLang="zh-CN" sz="1600" dirty="0">
                  <a:solidFill>
                    <a:schemeClr val="tx1"/>
                  </a:solidFill>
                  <a:latin typeface="Calibri" panose="020F0502020204030204" pitchFamily="34" charset="0"/>
                  <a:cs typeface="Calibri" panose="020F0502020204030204" pitchFamily="34" charset="0"/>
                </a:rPr>
                <a:t>172.16.206.2</a:t>
              </a:r>
              <a:endParaRPr kumimoji="1" lang="zh-CN" altLang="en-US" sz="1600" dirty="0">
                <a:solidFill>
                  <a:schemeClr val="tx1"/>
                </a:solidFill>
                <a:latin typeface="Calibri" panose="020F0502020204030204" pitchFamily="34" charset="0"/>
                <a:cs typeface="Calibri" panose="020F0502020204030204" pitchFamily="34" charset="0"/>
              </a:endParaRPr>
            </a:p>
          </p:txBody>
        </p:sp>
        <p:sp>
          <p:nvSpPr>
            <p:cNvPr id="30" name="矩形 29">
              <a:extLst>
                <a:ext uri="{FF2B5EF4-FFF2-40B4-BE49-F238E27FC236}">
                  <a16:creationId xmlns:a16="http://schemas.microsoft.com/office/drawing/2014/main" id="{249BCFB9-8095-C31A-2C5E-44D3C8E28558}"/>
                </a:ext>
              </a:extLst>
            </p:cNvPr>
            <p:cNvSpPr/>
            <p:nvPr/>
          </p:nvSpPr>
          <p:spPr>
            <a:xfrm>
              <a:off x="2157733" y="192201"/>
              <a:ext cx="562109" cy="276371"/>
            </a:xfrm>
            <a:prstGeom prst="rect">
              <a:avLst/>
            </a:prstGeom>
            <a:noFill/>
            <a:ln w="28575">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1600" b="1" dirty="0">
                  <a:solidFill>
                    <a:schemeClr val="tx1"/>
                  </a:solidFill>
                  <a:latin typeface="Calibri" panose="020F0502020204030204" pitchFamily="34" charset="0"/>
                  <a:cs typeface="Calibri" panose="020F0502020204030204" pitchFamily="34" charset="0"/>
                </a:rPr>
                <a:t>DST</a:t>
              </a:r>
            </a:p>
            <a:p>
              <a:pPr algn="ctr"/>
              <a:r>
                <a:rPr kumimoji="1" lang="en-US" altLang="zh-CN" sz="1600" dirty="0">
                  <a:solidFill>
                    <a:schemeClr val="tx1"/>
                  </a:solidFill>
                  <a:latin typeface="Calibri" panose="020F0502020204030204" pitchFamily="34" charset="0"/>
                  <a:cs typeface="Calibri" panose="020F0502020204030204" pitchFamily="34" charset="0"/>
                </a:rPr>
                <a:t>10.1.1.1</a:t>
              </a:r>
              <a:endParaRPr kumimoji="1" lang="zh-CN" altLang="en-US" sz="1600" dirty="0">
                <a:solidFill>
                  <a:schemeClr val="tx1"/>
                </a:solidFill>
                <a:latin typeface="Calibri" panose="020F0502020204030204" pitchFamily="34" charset="0"/>
                <a:cs typeface="Calibri" panose="020F0502020204030204" pitchFamily="34" charset="0"/>
              </a:endParaRPr>
            </a:p>
          </p:txBody>
        </p:sp>
        <p:sp>
          <p:nvSpPr>
            <p:cNvPr id="31" name="矩形 30">
              <a:extLst>
                <a:ext uri="{FF2B5EF4-FFF2-40B4-BE49-F238E27FC236}">
                  <a16:creationId xmlns:a16="http://schemas.microsoft.com/office/drawing/2014/main" id="{FFBE9D47-1CA0-4C66-3CBB-CE93506BAFBD}"/>
                </a:ext>
              </a:extLst>
            </p:cNvPr>
            <p:cNvSpPr/>
            <p:nvPr/>
          </p:nvSpPr>
          <p:spPr>
            <a:xfrm>
              <a:off x="4300725" y="192201"/>
              <a:ext cx="615832" cy="27637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1600" b="1" dirty="0">
                  <a:solidFill>
                    <a:schemeClr val="tx1"/>
                  </a:solidFill>
                  <a:latin typeface="Calibri" panose="020F0502020204030204" pitchFamily="34" charset="0"/>
                  <a:cs typeface="Calibri" panose="020F0502020204030204" pitchFamily="34" charset="0"/>
                </a:rPr>
                <a:t>Payload</a:t>
              </a:r>
              <a:endParaRPr kumimoji="1" lang="zh-CN" altLang="en-US" sz="1600" b="1" dirty="0">
                <a:solidFill>
                  <a:schemeClr val="tx1"/>
                </a:solidFill>
                <a:latin typeface="Calibri" panose="020F0502020204030204" pitchFamily="34" charset="0"/>
                <a:cs typeface="Calibri" panose="020F0502020204030204" pitchFamily="34" charset="0"/>
              </a:endParaRPr>
            </a:p>
          </p:txBody>
        </p:sp>
        <p:sp>
          <p:nvSpPr>
            <p:cNvPr id="32" name="矩形 31">
              <a:extLst>
                <a:ext uri="{FF2B5EF4-FFF2-40B4-BE49-F238E27FC236}">
                  <a16:creationId xmlns:a16="http://schemas.microsoft.com/office/drawing/2014/main" id="{0CA6221D-5E60-50B7-0792-7B2BF664719C}"/>
                </a:ext>
              </a:extLst>
            </p:cNvPr>
            <p:cNvSpPr/>
            <p:nvPr/>
          </p:nvSpPr>
          <p:spPr>
            <a:xfrm>
              <a:off x="3510284" y="192201"/>
              <a:ext cx="790441" cy="276371"/>
            </a:xfrm>
            <a:prstGeom prst="rect">
              <a:avLst/>
            </a:prstGeom>
            <a:noFill/>
            <a:ln w="28575">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1600" b="1" dirty="0">
                  <a:solidFill>
                    <a:schemeClr val="tx1"/>
                  </a:solidFill>
                  <a:latin typeface="Calibri" panose="020F0502020204030204" pitchFamily="34" charset="0"/>
                  <a:cs typeface="Calibri" panose="020F0502020204030204" pitchFamily="34" charset="0"/>
                </a:rPr>
                <a:t>VXLAN_DST</a:t>
              </a:r>
            </a:p>
            <a:p>
              <a:pPr algn="ctr"/>
              <a:r>
                <a:rPr kumimoji="1" lang="en-US" altLang="zh-CN" sz="1600" dirty="0">
                  <a:solidFill>
                    <a:schemeClr val="tx1"/>
                  </a:solidFill>
                  <a:latin typeface="Calibri" panose="020F0502020204030204" pitchFamily="34" charset="0"/>
                  <a:cs typeface="Calibri" panose="020F0502020204030204" pitchFamily="34" charset="0"/>
                </a:rPr>
                <a:t>172.16.122.3</a:t>
              </a:r>
              <a:endParaRPr kumimoji="1" lang="zh-CN" altLang="en-US" sz="1600" dirty="0">
                <a:solidFill>
                  <a:schemeClr val="tx1"/>
                </a:solidFill>
                <a:latin typeface="Calibri" panose="020F0502020204030204" pitchFamily="34" charset="0"/>
                <a:cs typeface="Calibri" panose="020F0502020204030204" pitchFamily="34" charset="0"/>
              </a:endParaRPr>
            </a:p>
          </p:txBody>
        </p:sp>
      </p:grpSp>
      <p:sp>
        <p:nvSpPr>
          <p:cNvPr id="33" name="任意形状 152">
            <a:extLst>
              <a:ext uri="{FF2B5EF4-FFF2-40B4-BE49-F238E27FC236}">
                <a16:creationId xmlns:a16="http://schemas.microsoft.com/office/drawing/2014/main" id="{3B509939-59E5-73CF-4C68-D1767DE10722}"/>
              </a:ext>
            </a:extLst>
          </p:cNvPr>
          <p:cNvSpPr/>
          <p:nvPr/>
        </p:nvSpPr>
        <p:spPr>
          <a:xfrm>
            <a:off x="1631332" y="3622827"/>
            <a:ext cx="331304" cy="544936"/>
          </a:xfrm>
          <a:custGeom>
            <a:avLst/>
            <a:gdLst>
              <a:gd name="connsiteX0" fmla="*/ 510519 w 510519"/>
              <a:gd name="connsiteY0" fmla="*/ 0 h 602973"/>
              <a:gd name="connsiteX1" fmla="*/ 310 w 510519"/>
              <a:gd name="connsiteY1" fmla="*/ 331304 h 602973"/>
              <a:gd name="connsiteX2" fmla="*/ 450884 w 510519"/>
              <a:gd name="connsiteY2" fmla="*/ 602973 h 602973"/>
            </a:gdLst>
            <a:ahLst/>
            <a:cxnLst>
              <a:cxn ang="0">
                <a:pos x="connsiteX0" y="connsiteY0"/>
              </a:cxn>
              <a:cxn ang="0">
                <a:pos x="connsiteX1" y="connsiteY1"/>
              </a:cxn>
              <a:cxn ang="0">
                <a:pos x="connsiteX2" y="connsiteY2"/>
              </a:cxn>
            </a:cxnLst>
            <a:rect l="l" t="t" r="r" b="b"/>
            <a:pathLst>
              <a:path w="510519" h="602973">
                <a:moveTo>
                  <a:pt x="510519" y="0"/>
                </a:moveTo>
                <a:cubicBezTo>
                  <a:pt x="260384" y="115404"/>
                  <a:pt x="10249" y="230809"/>
                  <a:pt x="310" y="331304"/>
                </a:cubicBezTo>
                <a:cubicBezTo>
                  <a:pt x="-9629" y="431799"/>
                  <a:pt x="220627" y="517386"/>
                  <a:pt x="450884" y="602973"/>
                </a:cubicBezTo>
              </a:path>
            </a:pathLst>
          </a:custGeom>
          <a:noFill/>
          <a:ln w="28575">
            <a:solidFill>
              <a:schemeClr val="tx1"/>
            </a:solidFill>
            <a:prstDash val="sysDash"/>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ln w="28575">
                <a:solidFill>
                  <a:srgbClr val="E6E6E6"/>
                </a:solidFill>
              </a:ln>
            </a:endParaRPr>
          </a:p>
        </p:txBody>
      </p:sp>
      <p:sp>
        <p:nvSpPr>
          <p:cNvPr id="34" name="任意形状 154">
            <a:extLst>
              <a:ext uri="{FF2B5EF4-FFF2-40B4-BE49-F238E27FC236}">
                <a16:creationId xmlns:a16="http://schemas.microsoft.com/office/drawing/2014/main" id="{AB0FF549-789B-D3AA-1DC4-93A29A4BD088}"/>
              </a:ext>
            </a:extLst>
          </p:cNvPr>
          <p:cNvSpPr/>
          <p:nvPr/>
        </p:nvSpPr>
        <p:spPr>
          <a:xfrm>
            <a:off x="1594610" y="4875699"/>
            <a:ext cx="331304" cy="483704"/>
          </a:xfrm>
          <a:custGeom>
            <a:avLst/>
            <a:gdLst>
              <a:gd name="connsiteX0" fmla="*/ 496971 w 510223"/>
              <a:gd name="connsiteY0" fmla="*/ 0 h 483704"/>
              <a:gd name="connsiteX1" fmla="*/ 14 w 510223"/>
              <a:gd name="connsiteY1" fmla="*/ 245165 h 483704"/>
              <a:gd name="connsiteX2" fmla="*/ 510223 w 510223"/>
              <a:gd name="connsiteY2" fmla="*/ 483704 h 483704"/>
            </a:gdLst>
            <a:ahLst/>
            <a:cxnLst>
              <a:cxn ang="0">
                <a:pos x="connsiteX0" y="connsiteY0"/>
              </a:cxn>
              <a:cxn ang="0">
                <a:pos x="connsiteX1" y="connsiteY1"/>
              </a:cxn>
              <a:cxn ang="0">
                <a:pos x="connsiteX2" y="connsiteY2"/>
              </a:cxn>
            </a:cxnLst>
            <a:rect l="l" t="t" r="r" b="b"/>
            <a:pathLst>
              <a:path w="510223" h="483704">
                <a:moveTo>
                  <a:pt x="496971" y="0"/>
                </a:moveTo>
                <a:cubicBezTo>
                  <a:pt x="247388" y="82274"/>
                  <a:pt x="-2195" y="164548"/>
                  <a:pt x="14" y="245165"/>
                </a:cubicBezTo>
                <a:cubicBezTo>
                  <a:pt x="2223" y="325782"/>
                  <a:pt x="256223" y="404743"/>
                  <a:pt x="510223" y="483704"/>
                </a:cubicBezTo>
              </a:path>
            </a:pathLst>
          </a:custGeom>
          <a:noFill/>
          <a:ln w="28575">
            <a:solidFill>
              <a:schemeClr val="tx1"/>
            </a:solidFill>
            <a:prstDash val="sysDash"/>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ln w="28575">
                <a:solidFill>
                  <a:srgbClr val="E6E6E6"/>
                </a:solidFill>
              </a:ln>
            </a:endParaRPr>
          </a:p>
        </p:txBody>
      </p:sp>
      <p:sp>
        <p:nvSpPr>
          <p:cNvPr id="36" name="任意形状 156">
            <a:extLst>
              <a:ext uri="{FF2B5EF4-FFF2-40B4-BE49-F238E27FC236}">
                <a16:creationId xmlns:a16="http://schemas.microsoft.com/office/drawing/2014/main" id="{D010E5D4-E867-5904-82C0-86F5183A05A6}"/>
              </a:ext>
            </a:extLst>
          </p:cNvPr>
          <p:cNvSpPr/>
          <p:nvPr/>
        </p:nvSpPr>
        <p:spPr>
          <a:xfrm>
            <a:off x="10069643" y="3330647"/>
            <a:ext cx="1284157" cy="211386"/>
          </a:xfrm>
          <a:custGeom>
            <a:avLst/>
            <a:gdLst>
              <a:gd name="connsiteX0" fmla="*/ 1563757 w 1580845"/>
              <a:gd name="connsiteY0" fmla="*/ 0 h 211386"/>
              <a:gd name="connsiteX1" fmla="*/ 1358348 w 1580845"/>
              <a:gd name="connsiteY1" fmla="*/ 185531 h 211386"/>
              <a:gd name="connsiteX2" fmla="*/ 0 w 1580845"/>
              <a:gd name="connsiteY2" fmla="*/ 205409 h 211386"/>
            </a:gdLst>
            <a:ahLst/>
            <a:cxnLst>
              <a:cxn ang="0">
                <a:pos x="connsiteX0" y="connsiteY0"/>
              </a:cxn>
              <a:cxn ang="0">
                <a:pos x="connsiteX1" y="connsiteY1"/>
              </a:cxn>
              <a:cxn ang="0">
                <a:pos x="connsiteX2" y="connsiteY2"/>
              </a:cxn>
            </a:cxnLst>
            <a:rect l="l" t="t" r="r" b="b"/>
            <a:pathLst>
              <a:path w="1580845" h="211386">
                <a:moveTo>
                  <a:pt x="1563757" y="0"/>
                </a:moveTo>
                <a:cubicBezTo>
                  <a:pt x="1591365" y="75648"/>
                  <a:pt x="1618974" y="151296"/>
                  <a:pt x="1358348" y="185531"/>
                </a:cubicBezTo>
                <a:cubicBezTo>
                  <a:pt x="1097722" y="219766"/>
                  <a:pt x="548861" y="212587"/>
                  <a:pt x="0" y="205409"/>
                </a:cubicBezTo>
              </a:path>
            </a:pathLst>
          </a:custGeom>
          <a:noFill/>
          <a:ln>
            <a:prstDash val="sysDash"/>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600"/>
          </a:p>
        </p:txBody>
      </p:sp>
      <p:sp>
        <p:nvSpPr>
          <p:cNvPr id="37" name="文本框 36">
            <a:extLst>
              <a:ext uri="{FF2B5EF4-FFF2-40B4-BE49-F238E27FC236}">
                <a16:creationId xmlns:a16="http://schemas.microsoft.com/office/drawing/2014/main" id="{956D38BD-DB00-AB6D-918A-CB05AC73F73B}"/>
              </a:ext>
            </a:extLst>
          </p:cNvPr>
          <p:cNvSpPr txBox="1"/>
          <p:nvPr/>
        </p:nvSpPr>
        <p:spPr>
          <a:xfrm>
            <a:off x="5631141" y="5800613"/>
            <a:ext cx="2119547" cy="584775"/>
          </a:xfrm>
          <a:prstGeom prst="rect">
            <a:avLst/>
          </a:prstGeom>
          <a:noFill/>
        </p:spPr>
        <p:txBody>
          <a:bodyPr wrap="square" rtlCol="0">
            <a:spAutoFit/>
          </a:bodyPr>
          <a:lstStyle/>
          <a:p>
            <a:pPr algn="ctr"/>
            <a:r>
              <a:rPr kumimoji="1" lang="en-US" altLang="zh-CN" sz="1600" dirty="0">
                <a:latin typeface="Calibri" panose="020F0502020204030204" pitchFamily="34" charset="0"/>
                <a:cs typeface="Calibri" panose="020F0502020204030204" pitchFamily="34" charset="0"/>
              </a:rPr>
              <a:t>VXLAN</a:t>
            </a:r>
          </a:p>
          <a:p>
            <a:pPr algn="ctr"/>
            <a:r>
              <a:rPr kumimoji="1" lang="en-US" altLang="zh-CN" sz="1600" dirty="0">
                <a:latin typeface="Calibri" panose="020F0502020204030204" pitchFamily="34" charset="0"/>
                <a:cs typeface="Calibri" panose="020F0502020204030204" pitchFamily="34" charset="0"/>
              </a:rPr>
              <a:t>Decapsulation</a:t>
            </a:r>
            <a:endParaRPr kumimoji="1" lang="zh-CN" altLang="en-US" sz="1600" dirty="0">
              <a:latin typeface="Calibri" panose="020F0502020204030204" pitchFamily="34" charset="0"/>
              <a:cs typeface="Calibri" panose="020F0502020204030204" pitchFamily="34" charset="0"/>
            </a:endParaRPr>
          </a:p>
        </p:txBody>
      </p:sp>
      <p:sp>
        <p:nvSpPr>
          <p:cNvPr id="38" name="文本框 37">
            <a:extLst>
              <a:ext uri="{FF2B5EF4-FFF2-40B4-BE49-F238E27FC236}">
                <a16:creationId xmlns:a16="http://schemas.microsoft.com/office/drawing/2014/main" id="{F4DE510F-0D66-AB89-167A-D43D5F5B2430}"/>
              </a:ext>
            </a:extLst>
          </p:cNvPr>
          <p:cNvSpPr txBox="1"/>
          <p:nvPr/>
        </p:nvSpPr>
        <p:spPr>
          <a:xfrm>
            <a:off x="9896168" y="3213957"/>
            <a:ext cx="1362893" cy="338554"/>
          </a:xfrm>
          <a:prstGeom prst="rect">
            <a:avLst/>
          </a:prstGeom>
          <a:noFill/>
        </p:spPr>
        <p:txBody>
          <a:bodyPr wrap="square">
            <a:spAutoFit/>
          </a:bodyPr>
          <a:lstStyle/>
          <a:p>
            <a:pPr algn="ctr"/>
            <a:r>
              <a:rPr kumimoji="1" lang="en-US" altLang="zh-CN" sz="1600" dirty="0">
                <a:solidFill>
                  <a:schemeClr val="tx1"/>
                </a:solidFill>
                <a:latin typeface="Calibri" panose="020F0502020204030204" pitchFamily="34" charset="0"/>
                <a:cs typeface="Calibri" panose="020F0502020204030204" pitchFamily="34" charset="0"/>
              </a:rPr>
              <a:t>172.16.122.3</a:t>
            </a:r>
            <a:endParaRPr kumimoji="1" lang="zh-CN" altLang="en-US" sz="1600" dirty="0">
              <a:solidFill>
                <a:schemeClr val="tx1"/>
              </a:solidFill>
              <a:latin typeface="Calibri" panose="020F0502020204030204" pitchFamily="34" charset="0"/>
              <a:cs typeface="Calibri" panose="020F0502020204030204" pitchFamily="34" charset="0"/>
            </a:endParaRPr>
          </a:p>
        </p:txBody>
      </p:sp>
      <p:sp>
        <p:nvSpPr>
          <p:cNvPr id="39" name="文本框 38">
            <a:extLst>
              <a:ext uri="{FF2B5EF4-FFF2-40B4-BE49-F238E27FC236}">
                <a16:creationId xmlns:a16="http://schemas.microsoft.com/office/drawing/2014/main" id="{417D3219-5211-B77B-0BAA-052043D5FD57}"/>
              </a:ext>
            </a:extLst>
          </p:cNvPr>
          <p:cNvSpPr txBox="1"/>
          <p:nvPr/>
        </p:nvSpPr>
        <p:spPr>
          <a:xfrm>
            <a:off x="4933143" y="5212547"/>
            <a:ext cx="971429" cy="338554"/>
          </a:xfrm>
          <a:prstGeom prst="rect">
            <a:avLst/>
          </a:prstGeom>
          <a:noFill/>
        </p:spPr>
        <p:txBody>
          <a:bodyPr wrap="square">
            <a:spAutoFit/>
          </a:bodyPr>
          <a:lstStyle/>
          <a:p>
            <a:pPr algn="ctr"/>
            <a:r>
              <a:rPr kumimoji="1" lang="en-US" altLang="zh-CN" sz="1600" dirty="0">
                <a:solidFill>
                  <a:schemeClr val="tx1"/>
                </a:solidFill>
                <a:latin typeface="Calibri" panose="020F0502020204030204" pitchFamily="34" charset="0"/>
                <a:cs typeface="Calibri" panose="020F0502020204030204" pitchFamily="34" charset="0"/>
              </a:rPr>
              <a:t>10.1.1.1</a:t>
            </a:r>
            <a:endParaRPr kumimoji="1" lang="zh-CN" altLang="en-US" sz="1600" dirty="0">
              <a:solidFill>
                <a:schemeClr val="tx1"/>
              </a:solidFill>
              <a:latin typeface="Calibri" panose="020F0502020204030204" pitchFamily="34" charset="0"/>
              <a:cs typeface="Calibri" panose="020F0502020204030204" pitchFamily="34" charset="0"/>
            </a:endParaRPr>
          </a:p>
        </p:txBody>
      </p:sp>
      <p:sp>
        <p:nvSpPr>
          <p:cNvPr id="40" name="任意形状 166">
            <a:extLst>
              <a:ext uri="{FF2B5EF4-FFF2-40B4-BE49-F238E27FC236}">
                <a16:creationId xmlns:a16="http://schemas.microsoft.com/office/drawing/2014/main" id="{074D3B33-7571-EF0B-E389-5159D9B2F138}"/>
              </a:ext>
            </a:extLst>
          </p:cNvPr>
          <p:cNvSpPr/>
          <p:nvPr/>
        </p:nvSpPr>
        <p:spPr>
          <a:xfrm>
            <a:off x="4307899" y="5194683"/>
            <a:ext cx="1127503" cy="88558"/>
          </a:xfrm>
          <a:custGeom>
            <a:avLst/>
            <a:gdLst>
              <a:gd name="connsiteX0" fmla="*/ 0 w 1013791"/>
              <a:gd name="connsiteY0" fmla="*/ 35625 h 95260"/>
              <a:gd name="connsiteX1" fmla="*/ 450574 w 1013791"/>
              <a:gd name="connsiteY1" fmla="*/ 2495 h 95260"/>
              <a:gd name="connsiteX2" fmla="*/ 1013791 w 1013791"/>
              <a:gd name="connsiteY2" fmla="*/ 95260 h 95260"/>
            </a:gdLst>
            <a:ahLst/>
            <a:cxnLst>
              <a:cxn ang="0">
                <a:pos x="connsiteX0" y="connsiteY0"/>
              </a:cxn>
              <a:cxn ang="0">
                <a:pos x="connsiteX1" y="connsiteY1"/>
              </a:cxn>
              <a:cxn ang="0">
                <a:pos x="connsiteX2" y="connsiteY2"/>
              </a:cxn>
            </a:cxnLst>
            <a:rect l="l" t="t" r="r" b="b"/>
            <a:pathLst>
              <a:path w="1013791" h="95260">
                <a:moveTo>
                  <a:pt x="0" y="35625"/>
                </a:moveTo>
                <a:cubicBezTo>
                  <a:pt x="140804" y="14090"/>
                  <a:pt x="281609" y="-7444"/>
                  <a:pt x="450574" y="2495"/>
                </a:cubicBezTo>
                <a:cubicBezTo>
                  <a:pt x="619539" y="12434"/>
                  <a:pt x="816665" y="53847"/>
                  <a:pt x="1013791" y="95260"/>
                </a:cubicBezTo>
              </a:path>
            </a:pathLst>
          </a:custGeom>
          <a:noFill/>
          <a:ln w="28575">
            <a:prstDash val="sysDash"/>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1" name="文本框 40">
            <a:extLst>
              <a:ext uri="{FF2B5EF4-FFF2-40B4-BE49-F238E27FC236}">
                <a16:creationId xmlns:a16="http://schemas.microsoft.com/office/drawing/2014/main" id="{BC91105B-4D54-D756-B764-6E13FF56F549}"/>
              </a:ext>
            </a:extLst>
          </p:cNvPr>
          <p:cNvSpPr txBox="1"/>
          <p:nvPr/>
        </p:nvSpPr>
        <p:spPr>
          <a:xfrm>
            <a:off x="7631858" y="3942868"/>
            <a:ext cx="4155852" cy="338554"/>
          </a:xfrm>
          <a:prstGeom prst="rect">
            <a:avLst/>
          </a:prstGeom>
          <a:noFill/>
        </p:spPr>
        <p:txBody>
          <a:bodyPr wrap="square">
            <a:spAutoFit/>
          </a:bodyPr>
          <a:lstStyle/>
          <a:p>
            <a:pPr algn="r"/>
            <a:r>
              <a:rPr kumimoji="1" lang="en-US" altLang="zh-CN" sz="1600" dirty="0">
                <a:solidFill>
                  <a:schemeClr val="tx1"/>
                </a:solidFill>
                <a:latin typeface="Calibri" panose="020F0502020204030204" pitchFamily="34" charset="0"/>
                <a:cs typeface="Calibri" panose="020F0502020204030204" pitchFamily="34" charset="0"/>
              </a:rPr>
              <a:t>Forward to the VF Port of Destination Container</a:t>
            </a:r>
            <a:endParaRPr kumimoji="1" lang="zh-CN" altLang="en-US" sz="1600" dirty="0">
              <a:solidFill>
                <a:schemeClr val="tx1"/>
              </a:solidFill>
              <a:latin typeface="Calibri" panose="020F0502020204030204" pitchFamily="34" charset="0"/>
              <a:cs typeface="Calibri" panose="020F0502020204030204" pitchFamily="34" charset="0"/>
            </a:endParaRPr>
          </a:p>
        </p:txBody>
      </p:sp>
      <p:sp>
        <p:nvSpPr>
          <p:cNvPr id="42" name="文本框 41">
            <a:extLst>
              <a:ext uri="{FF2B5EF4-FFF2-40B4-BE49-F238E27FC236}">
                <a16:creationId xmlns:a16="http://schemas.microsoft.com/office/drawing/2014/main" id="{3115D9AE-B747-9958-0E84-11598AB96ACF}"/>
              </a:ext>
            </a:extLst>
          </p:cNvPr>
          <p:cNvSpPr txBox="1"/>
          <p:nvPr/>
        </p:nvSpPr>
        <p:spPr>
          <a:xfrm>
            <a:off x="4616932" y="4306570"/>
            <a:ext cx="1258422" cy="338554"/>
          </a:xfrm>
          <a:prstGeom prst="rect">
            <a:avLst/>
          </a:prstGeom>
          <a:noFill/>
        </p:spPr>
        <p:txBody>
          <a:bodyPr wrap="square">
            <a:spAutoFit/>
          </a:bodyPr>
          <a:lstStyle/>
          <a:p>
            <a:pPr algn="ctr"/>
            <a:r>
              <a:rPr lang="en-US" altLang="zh-CN" sz="1600" dirty="0">
                <a:solidFill>
                  <a:srgbClr val="FF0000"/>
                </a:solidFill>
                <a:effectLst/>
                <a:latin typeface="Calibri" panose="020F0502020204030204" pitchFamily="34" charset="0"/>
                <a:ea typeface="SimSun" panose="02010600030101010101" pitchFamily="2" charset="-122"/>
                <a:cs typeface="Calibri" panose="020F0502020204030204" pitchFamily="34" charset="0"/>
              </a:rPr>
              <a:t>× No Match</a:t>
            </a:r>
          </a:p>
        </p:txBody>
      </p:sp>
      <p:sp>
        <p:nvSpPr>
          <p:cNvPr id="43" name="任意形状 1">
            <a:extLst>
              <a:ext uri="{FF2B5EF4-FFF2-40B4-BE49-F238E27FC236}">
                <a16:creationId xmlns:a16="http://schemas.microsoft.com/office/drawing/2014/main" id="{5FC9DB9E-4DFB-8571-F005-4DAA6236842A}"/>
              </a:ext>
            </a:extLst>
          </p:cNvPr>
          <p:cNvSpPr/>
          <p:nvPr/>
        </p:nvSpPr>
        <p:spPr>
          <a:xfrm>
            <a:off x="9038410" y="3595745"/>
            <a:ext cx="351468" cy="412106"/>
          </a:xfrm>
          <a:custGeom>
            <a:avLst/>
            <a:gdLst>
              <a:gd name="connsiteX0" fmla="*/ 172438 w 187429"/>
              <a:gd name="connsiteY0" fmla="*/ 0 h 224853"/>
              <a:gd name="connsiteX1" fmla="*/ 52 w 187429"/>
              <a:gd name="connsiteY1" fmla="*/ 112427 h 224853"/>
              <a:gd name="connsiteX2" fmla="*/ 187429 w 187429"/>
              <a:gd name="connsiteY2" fmla="*/ 224853 h 224853"/>
            </a:gdLst>
            <a:ahLst/>
            <a:cxnLst>
              <a:cxn ang="0">
                <a:pos x="connsiteX0" y="connsiteY0"/>
              </a:cxn>
              <a:cxn ang="0">
                <a:pos x="connsiteX1" y="connsiteY1"/>
              </a:cxn>
              <a:cxn ang="0">
                <a:pos x="connsiteX2" y="connsiteY2"/>
              </a:cxn>
            </a:cxnLst>
            <a:rect l="l" t="t" r="r" b="b"/>
            <a:pathLst>
              <a:path w="187429" h="224853">
                <a:moveTo>
                  <a:pt x="172438" y="0"/>
                </a:moveTo>
                <a:cubicBezTo>
                  <a:pt x="84996" y="37476"/>
                  <a:pt x="-2446" y="74952"/>
                  <a:pt x="52" y="112427"/>
                </a:cubicBezTo>
                <a:cubicBezTo>
                  <a:pt x="2550" y="149902"/>
                  <a:pt x="94989" y="187377"/>
                  <a:pt x="187429" y="224853"/>
                </a:cubicBezTo>
              </a:path>
            </a:pathLst>
          </a:custGeom>
          <a:noFill/>
          <a:ln w="28575">
            <a:prstDash val="sysDash"/>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600"/>
          </a:p>
        </p:txBody>
      </p:sp>
      <p:graphicFrame>
        <p:nvGraphicFramePr>
          <p:cNvPr id="44" name="表格 43">
            <a:extLst>
              <a:ext uri="{FF2B5EF4-FFF2-40B4-BE49-F238E27FC236}">
                <a16:creationId xmlns:a16="http://schemas.microsoft.com/office/drawing/2014/main" id="{4EA42088-3549-DCFB-B5FE-B2491E18F5E7}"/>
              </a:ext>
            </a:extLst>
          </p:cNvPr>
          <p:cNvGraphicFramePr>
            <a:graphicFrameLocks noGrp="1"/>
          </p:cNvGraphicFramePr>
          <p:nvPr>
            <p:extLst>
              <p:ext uri="{D42A27DB-BD31-4B8C-83A1-F6EECF244321}">
                <p14:modId xmlns:p14="http://schemas.microsoft.com/office/powerpoint/2010/main" val="1220317547"/>
              </p:ext>
            </p:extLst>
          </p:nvPr>
        </p:nvGraphicFramePr>
        <p:xfrm>
          <a:off x="2343715" y="2545685"/>
          <a:ext cx="3056761" cy="377911"/>
        </p:xfrm>
        <a:graphic>
          <a:graphicData uri="http://schemas.openxmlformats.org/drawingml/2006/table">
            <a:tbl>
              <a:tblPr firstRow="1" bandRow="1">
                <a:tableStyleId>{5C22544A-7EE6-4342-B048-85BDC9FD1C3A}</a:tableStyleId>
              </a:tblPr>
              <a:tblGrid>
                <a:gridCol w="509459">
                  <a:extLst>
                    <a:ext uri="{9D8B030D-6E8A-4147-A177-3AD203B41FA5}">
                      <a16:colId xmlns:a16="http://schemas.microsoft.com/office/drawing/2014/main" val="3375487067"/>
                    </a:ext>
                  </a:extLst>
                </a:gridCol>
                <a:gridCol w="2037843">
                  <a:extLst>
                    <a:ext uri="{9D8B030D-6E8A-4147-A177-3AD203B41FA5}">
                      <a16:colId xmlns:a16="http://schemas.microsoft.com/office/drawing/2014/main" val="1839974549"/>
                    </a:ext>
                  </a:extLst>
                </a:gridCol>
                <a:gridCol w="509459">
                  <a:extLst>
                    <a:ext uri="{9D8B030D-6E8A-4147-A177-3AD203B41FA5}">
                      <a16:colId xmlns:a16="http://schemas.microsoft.com/office/drawing/2014/main" val="1006114412"/>
                    </a:ext>
                  </a:extLst>
                </a:gridCol>
              </a:tblGrid>
              <a:tr h="37791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tx1"/>
                          </a:solidFill>
                          <a:latin typeface="Calibri" panose="020F0502020204030204" pitchFamily="34" charset="0"/>
                          <a:cs typeface="Calibri" panose="020F0502020204030204" pitchFamily="34" charset="0"/>
                        </a:rPr>
                        <a:t>…</a:t>
                      </a:r>
                      <a:endParaRPr lang="zh-CN" altLang="en-US" sz="16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Calibri" panose="020F0502020204030204" pitchFamily="34" charset="0"/>
                          <a:cs typeface="Calibri" panose="020F0502020204030204" pitchFamily="34" charset="0"/>
                        </a:rPr>
                        <a:t>Packet Queue</a:t>
                      </a:r>
                      <a:endParaRPr lang="zh-CN" altLang="en-US" sz="16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tx1"/>
                          </a:solidFill>
                          <a:latin typeface="Calibri" panose="020F0502020204030204" pitchFamily="34" charset="0"/>
                          <a:cs typeface="Calibri" panose="020F0502020204030204" pitchFamily="34" charset="0"/>
                        </a:rPr>
                        <a:t>…</a:t>
                      </a:r>
                      <a:endParaRPr lang="zh-CN" altLang="en-US" sz="16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2094094"/>
                  </a:ext>
                </a:extLst>
              </a:tr>
            </a:tbl>
          </a:graphicData>
        </a:graphic>
      </p:graphicFrame>
      <p:sp>
        <p:nvSpPr>
          <p:cNvPr id="45" name="文本框 44">
            <a:extLst>
              <a:ext uri="{FF2B5EF4-FFF2-40B4-BE49-F238E27FC236}">
                <a16:creationId xmlns:a16="http://schemas.microsoft.com/office/drawing/2014/main" id="{3086DA9C-DC52-7B3F-060C-EF207538D3D7}"/>
              </a:ext>
            </a:extLst>
          </p:cNvPr>
          <p:cNvSpPr txBox="1"/>
          <p:nvPr/>
        </p:nvSpPr>
        <p:spPr>
          <a:xfrm>
            <a:off x="449324" y="2700258"/>
            <a:ext cx="1855844" cy="400110"/>
          </a:xfrm>
          <a:prstGeom prst="rect">
            <a:avLst/>
          </a:prstGeom>
          <a:noFill/>
        </p:spPr>
        <p:txBody>
          <a:bodyPr wrap="square">
            <a:spAutoFit/>
          </a:bodyPr>
          <a:lstStyle/>
          <a:p>
            <a:pPr algn="ctr"/>
            <a:r>
              <a:rPr lang="en-US" altLang="zh-CN" sz="2000" dirty="0">
                <a:solidFill>
                  <a:schemeClr val="tx1"/>
                </a:solidFill>
                <a:latin typeface="Calibri" panose="020F0502020204030204" pitchFamily="34" charset="0"/>
                <a:cs typeface="Calibri" panose="020F0502020204030204" pitchFamily="34" charset="0"/>
              </a:rPr>
              <a:t>Ingress Packets</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46" name="任意形状 13">
            <a:extLst>
              <a:ext uri="{FF2B5EF4-FFF2-40B4-BE49-F238E27FC236}">
                <a16:creationId xmlns:a16="http://schemas.microsoft.com/office/drawing/2014/main" id="{EF6EDB9D-1528-5AB7-D4B9-763FD2D89691}"/>
              </a:ext>
            </a:extLst>
          </p:cNvPr>
          <p:cNvSpPr/>
          <p:nvPr/>
        </p:nvSpPr>
        <p:spPr>
          <a:xfrm>
            <a:off x="1689679" y="2548001"/>
            <a:ext cx="1106467" cy="98653"/>
          </a:xfrm>
          <a:custGeom>
            <a:avLst/>
            <a:gdLst>
              <a:gd name="connsiteX0" fmla="*/ 0 w 675861"/>
              <a:gd name="connsiteY0" fmla="*/ 55703 h 63654"/>
              <a:gd name="connsiteX1" fmla="*/ 254441 w 675861"/>
              <a:gd name="connsiteY1" fmla="*/ 44 h 63654"/>
              <a:gd name="connsiteX2" fmla="*/ 675861 w 675861"/>
              <a:gd name="connsiteY2" fmla="*/ 63654 h 63654"/>
            </a:gdLst>
            <a:ahLst/>
            <a:cxnLst>
              <a:cxn ang="0">
                <a:pos x="connsiteX0" y="connsiteY0"/>
              </a:cxn>
              <a:cxn ang="0">
                <a:pos x="connsiteX1" y="connsiteY1"/>
              </a:cxn>
              <a:cxn ang="0">
                <a:pos x="connsiteX2" y="connsiteY2"/>
              </a:cxn>
            </a:cxnLst>
            <a:rect l="l" t="t" r="r" b="b"/>
            <a:pathLst>
              <a:path w="675861" h="63654">
                <a:moveTo>
                  <a:pt x="0" y="55703"/>
                </a:moveTo>
                <a:cubicBezTo>
                  <a:pt x="70899" y="27211"/>
                  <a:pt x="141798" y="-1281"/>
                  <a:pt x="254441" y="44"/>
                </a:cubicBezTo>
                <a:cubicBezTo>
                  <a:pt x="367085" y="1369"/>
                  <a:pt x="521473" y="32511"/>
                  <a:pt x="675861" y="63654"/>
                </a:cubicBezTo>
              </a:path>
            </a:pathLst>
          </a:custGeom>
          <a:noFill/>
          <a:ln w="28575">
            <a:solidFill>
              <a:schemeClr val="tx1"/>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4000"/>
          </a:p>
        </p:txBody>
      </p:sp>
      <p:sp>
        <p:nvSpPr>
          <p:cNvPr id="47" name="任意形状 14">
            <a:extLst>
              <a:ext uri="{FF2B5EF4-FFF2-40B4-BE49-F238E27FC236}">
                <a16:creationId xmlns:a16="http://schemas.microsoft.com/office/drawing/2014/main" id="{C71993C9-26DC-DF5D-E725-B8C22F72CCFF}"/>
              </a:ext>
            </a:extLst>
          </p:cNvPr>
          <p:cNvSpPr/>
          <p:nvPr/>
        </p:nvSpPr>
        <p:spPr>
          <a:xfrm>
            <a:off x="5371288" y="2752765"/>
            <a:ext cx="293042" cy="341661"/>
          </a:xfrm>
          <a:custGeom>
            <a:avLst/>
            <a:gdLst>
              <a:gd name="connsiteX0" fmla="*/ 0 w 182940"/>
              <a:gd name="connsiteY0" fmla="*/ 0 h 365760"/>
              <a:gd name="connsiteX1" fmla="*/ 182880 w 182940"/>
              <a:gd name="connsiteY1" fmla="*/ 198782 h 365760"/>
              <a:gd name="connsiteX2" fmla="*/ 15902 w 182940"/>
              <a:gd name="connsiteY2" fmla="*/ 365760 h 365760"/>
            </a:gdLst>
            <a:ahLst/>
            <a:cxnLst>
              <a:cxn ang="0">
                <a:pos x="connsiteX0" y="connsiteY0"/>
              </a:cxn>
              <a:cxn ang="0">
                <a:pos x="connsiteX1" y="connsiteY1"/>
              </a:cxn>
              <a:cxn ang="0">
                <a:pos x="connsiteX2" y="connsiteY2"/>
              </a:cxn>
            </a:cxnLst>
            <a:rect l="l" t="t" r="r" b="b"/>
            <a:pathLst>
              <a:path w="182940" h="365760">
                <a:moveTo>
                  <a:pt x="0" y="0"/>
                </a:moveTo>
                <a:cubicBezTo>
                  <a:pt x="90115" y="68911"/>
                  <a:pt x="180230" y="137822"/>
                  <a:pt x="182880" y="198782"/>
                </a:cubicBezTo>
                <a:cubicBezTo>
                  <a:pt x="185530" y="259742"/>
                  <a:pt x="100716" y="312751"/>
                  <a:pt x="15902" y="365760"/>
                </a:cubicBezTo>
              </a:path>
            </a:pathLst>
          </a:custGeom>
          <a:noFill/>
          <a:ln w="28575">
            <a:solidFill>
              <a:schemeClr val="tx1"/>
            </a:solidFill>
            <a:prstDash val="sysDash"/>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4000"/>
          </a:p>
        </p:txBody>
      </p:sp>
      <p:sp>
        <p:nvSpPr>
          <p:cNvPr id="48" name="任意多边形: 形状 47">
            <a:extLst>
              <a:ext uri="{FF2B5EF4-FFF2-40B4-BE49-F238E27FC236}">
                <a16:creationId xmlns:a16="http://schemas.microsoft.com/office/drawing/2014/main" id="{3864B180-BCF8-092A-6274-6B86814D5D84}"/>
              </a:ext>
            </a:extLst>
          </p:cNvPr>
          <p:cNvSpPr/>
          <p:nvPr/>
        </p:nvSpPr>
        <p:spPr>
          <a:xfrm>
            <a:off x="5952449" y="2898629"/>
            <a:ext cx="1591408" cy="2961061"/>
          </a:xfrm>
          <a:custGeom>
            <a:avLst/>
            <a:gdLst>
              <a:gd name="connsiteX0" fmla="*/ 0 w 1687216"/>
              <a:gd name="connsiteY0" fmla="*/ 2912234 h 2961061"/>
              <a:gd name="connsiteX1" fmla="*/ 560439 w 1687216"/>
              <a:gd name="connsiteY1" fmla="*/ 2611367 h 2961061"/>
              <a:gd name="connsiteX2" fmla="*/ 1050085 w 1687216"/>
              <a:gd name="connsiteY2" fmla="*/ 304719 h 2961061"/>
              <a:gd name="connsiteX3" fmla="*/ 1687216 w 1687216"/>
              <a:gd name="connsiteY3" fmla="*/ 92342 h 2961061"/>
            </a:gdLst>
            <a:ahLst/>
            <a:cxnLst>
              <a:cxn ang="0">
                <a:pos x="connsiteX0" y="connsiteY0"/>
              </a:cxn>
              <a:cxn ang="0">
                <a:pos x="connsiteX1" y="connsiteY1"/>
              </a:cxn>
              <a:cxn ang="0">
                <a:pos x="connsiteX2" y="connsiteY2"/>
              </a:cxn>
              <a:cxn ang="0">
                <a:pos x="connsiteX3" y="connsiteY3"/>
              </a:cxn>
            </a:cxnLst>
            <a:rect l="l" t="t" r="r" b="b"/>
            <a:pathLst>
              <a:path w="1687216" h="2961061">
                <a:moveTo>
                  <a:pt x="0" y="2912234"/>
                </a:moveTo>
                <a:cubicBezTo>
                  <a:pt x="192712" y="2979093"/>
                  <a:pt x="385425" y="3045953"/>
                  <a:pt x="560439" y="2611367"/>
                </a:cubicBezTo>
                <a:cubicBezTo>
                  <a:pt x="735453" y="2176781"/>
                  <a:pt x="862289" y="724556"/>
                  <a:pt x="1050085" y="304719"/>
                </a:cubicBezTo>
                <a:cubicBezTo>
                  <a:pt x="1237881" y="-115118"/>
                  <a:pt x="1462548" y="-11388"/>
                  <a:pt x="1687216" y="92342"/>
                </a:cubicBezTo>
              </a:path>
            </a:pathLst>
          </a:custGeom>
          <a:noFill/>
          <a:ln w="28575">
            <a:solidFill>
              <a:schemeClr val="tx1"/>
            </a:solidFill>
            <a:prstDash val="dash"/>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9" name="图形 48">
            <a:extLst>
              <a:ext uri="{FF2B5EF4-FFF2-40B4-BE49-F238E27FC236}">
                <a16:creationId xmlns:a16="http://schemas.microsoft.com/office/drawing/2014/main" id="{B226D0D2-D580-F166-9DC9-899B12A3C7B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34988" y="2314282"/>
            <a:ext cx="468565" cy="468565"/>
          </a:xfrm>
          <a:prstGeom prst="rect">
            <a:avLst/>
          </a:prstGeom>
        </p:spPr>
      </p:pic>
    </p:spTree>
    <p:extLst>
      <p:ext uri="{BB962C8B-B14F-4D97-AF65-F5344CB8AC3E}">
        <p14:creationId xmlns:p14="http://schemas.microsoft.com/office/powerpoint/2010/main" val="2980710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8"/>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6"/>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P spid="11" grpId="0" animBg="1"/>
      <p:bldP spid="12" grpId="0" animBg="1"/>
      <p:bldP spid="13" grpId="0" animBg="1"/>
      <p:bldP spid="14" grpId="0" animBg="1"/>
      <p:bldP spid="15" grpId="0"/>
      <p:bldP spid="21" grpId="0" animBg="1"/>
      <p:bldP spid="22" grpId="0"/>
      <p:bldP spid="23" grpId="0" animBg="1"/>
      <p:bldP spid="24" grpId="0"/>
      <p:bldP spid="25" grpId="0" animBg="1"/>
      <p:bldP spid="26" grpId="0" animBg="1"/>
      <p:bldP spid="33" grpId="0" animBg="1"/>
      <p:bldP spid="34" grpId="0" animBg="1"/>
      <p:bldP spid="36" grpId="0" animBg="1"/>
      <p:bldP spid="37" grpId="0"/>
      <p:bldP spid="38" grpId="0"/>
      <p:bldP spid="39" grpId="0"/>
      <p:bldP spid="40" grpId="0" animBg="1"/>
      <p:bldP spid="41" grpId="0"/>
      <p:bldP spid="42" grpId="0"/>
      <p:bldP spid="43" grpId="0" animBg="1"/>
      <p:bldP spid="45" grpId="0"/>
      <p:bldP spid="46" grpId="0" animBg="1"/>
      <p:bldP spid="47" grpId="0" animBg="1"/>
      <p:bldP spid="48"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83B8A08F-C819-49B5-A33B-C2BA3D111F8D}"/>
              </a:ext>
            </a:extLst>
          </p:cNvPr>
          <p:cNvSpPr>
            <a:spLocks noGrp="1"/>
          </p:cNvSpPr>
          <p:nvPr>
            <p:ph idx="1"/>
          </p:nvPr>
        </p:nvSpPr>
        <p:spPr>
          <a:xfrm>
            <a:off x="4532378" y="1379475"/>
            <a:ext cx="3243682" cy="4918356"/>
          </a:xfrm>
        </p:spPr>
        <p:txBody>
          <a:bodyPr>
            <a:normAutofit/>
          </a:bodyPr>
          <a:lstStyle/>
          <a:p>
            <a:pPr>
              <a:spcBef>
                <a:spcPts val="1800"/>
              </a:spcBef>
              <a:spcAft>
                <a:spcPts val="1800"/>
              </a:spcAft>
            </a:pPr>
            <a:r>
              <a:rPr lang="en-US" altLang="zh-CN" dirty="0"/>
              <a:t>Background</a:t>
            </a:r>
          </a:p>
          <a:p>
            <a:pPr>
              <a:spcBef>
                <a:spcPts val="1800"/>
              </a:spcBef>
              <a:spcAft>
                <a:spcPts val="1800"/>
              </a:spcAft>
            </a:pPr>
            <a:r>
              <a:rPr lang="en-US" altLang="zh-CN" dirty="0"/>
              <a:t>Motivation</a:t>
            </a:r>
          </a:p>
          <a:p>
            <a:pPr>
              <a:spcBef>
                <a:spcPts val="1800"/>
              </a:spcBef>
              <a:spcAft>
                <a:spcPts val="1800"/>
              </a:spcAft>
            </a:pPr>
            <a:r>
              <a:rPr lang="en-US" altLang="zh-CN" dirty="0"/>
              <a:t>Design</a:t>
            </a:r>
          </a:p>
          <a:p>
            <a:pPr>
              <a:spcBef>
                <a:spcPts val="1800"/>
              </a:spcBef>
              <a:spcAft>
                <a:spcPts val="1800"/>
              </a:spcAft>
            </a:pPr>
            <a:r>
              <a:rPr lang="en-US" altLang="zh-CN" dirty="0"/>
              <a:t>Evaluation</a:t>
            </a:r>
          </a:p>
          <a:p>
            <a:pPr>
              <a:spcBef>
                <a:spcPts val="1800"/>
              </a:spcBef>
              <a:spcAft>
                <a:spcPts val="1800"/>
              </a:spcAft>
            </a:pPr>
            <a:r>
              <a:rPr lang="en-US" altLang="zh-CN" dirty="0"/>
              <a:t>Conclusion</a:t>
            </a:r>
          </a:p>
        </p:txBody>
      </p:sp>
      <p:sp>
        <p:nvSpPr>
          <p:cNvPr id="3" name="灯片编号占位符 2">
            <a:extLst>
              <a:ext uri="{FF2B5EF4-FFF2-40B4-BE49-F238E27FC236}">
                <a16:creationId xmlns:a16="http://schemas.microsoft.com/office/drawing/2014/main" id="{C5177226-FED8-4C88-AE1A-332C115B3464}"/>
              </a:ext>
            </a:extLst>
          </p:cNvPr>
          <p:cNvSpPr>
            <a:spLocks noGrp="1"/>
          </p:cNvSpPr>
          <p:nvPr>
            <p:ph type="sldNum" sz="quarter" idx="12"/>
          </p:nvPr>
        </p:nvSpPr>
        <p:spPr/>
        <p:txBody>
          <a:bodyPr/>
          <a:lstStyle/>
          <a:p>
            <a:fld id="{84BCC322-D5A9-47A8-A5BE-5D9C2195FFDA}" type="slidenum">
              <a:rPr lang="zh-CN" altLang="en-US" smtClean="0"/>
              <a:pPr/>
              <a:t>2</a:t>
            </a:fld>
            <a:endParaRPr lang="zh-CN" altLang="en-US" dirty="0"/>
          </a:p>
        </p:txBody>
      </p:sp>
      <p:sp>
        <p:nvSpPr>
          <p:cNvPr id="4" name="标题 3">
            <a:extLst>
              <a:ext uri="{FF2B5EF4-FFF2-40B4-BE49-F238E27FC236}">
                <a16:creationId xmlns:a16="http://schemas.microsoft.com/office/drawing/2014/main" id="{74E4F390-C7CC-47BC-ABE7-E3B8389A803A}"/>
              </a:ext>
            </a:extLst>
          </p:cNvPr>
          <p:cNvSpPr>
            <a:spLocks noGrp="1"/>
          </p:cNvSpPr>
          <p:nvPr>
            <p:ph type="title"/>
          </p:nvPr>
        </p:nvSpPr>
        <p:spPr/>
        <p:txBody>
          <a:bodyPr/>
          <a:lstStyle/>
          <a:p>
            <a:r>
              <a:rPr lang="en-US" altLang="zh-CN" dirty="0"/>
              <a:t>Outline</a:t>
            </a:r>
            <a:endParaRPr lang="zh-CN" altLang="en-US" dirty="0"/>
          </a:p>
        </p:txBody>
      </p:sp>
    </p:spTree>
    <p:extLst>
      <p:ext uri="{BB962C8B-B14F-4D97-AF65-F5344CB8AC3E}">
        <p14:creationId xmlns:p14="http://schemas.microsoft.com/office/powerpoint/2010/main" val="100923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7D6E3-4572-807C-F62F-48D797BD9469}"/>
            </a:ext>
          </a:extLst>
        </p:cNvPr>
        <p:cNvGrpSpPr/>
        <p:nvPr/>
      </p:nvGrpSpPr>
      <p:grpSpPr>
        <a:xfrm>
          <a:off x="0" y="0"/>
          <a:ext cx="0" cy="0"/>
          <a:chOff x="0" y="0"/>
          <a:chExt cx="0" cy="0"/>
        </a:xfrm>
      </p:grpSpPr>
      <p:sp>
        <p:nvSpPr>
          <p:cNvPr id="6" name="内容占位符 5">
            <a:extLst>
              <a:ext uri="{FF2B5EF4-FFF2-40B4-BE49-F238E27FC236}">
                <a16:creationId xmlns:a16="http://schemas.microsoft.com/office/drawing/2014/main" id="{CB8C187D-3E12-237C-7BEA-A0B81F905B67}"/>
              </a:ext>
            </a:extLst>
          </p:cNvPr>
          <p:cNvSpPr>
            <a:spLocks noGrp="1"/>
          </p:cNvSpPr>
          <p:nvPr>
            <p:ph idx="1"/>
          </p:nvPr>
        </p:nvSpPr>
        <p:spPr>
          <a:xfrm>
            <a:off x="325967" y="1057387"/>
            <a:ext cx="11540067" cy="5550647"/>
          </a:xfrm>
        </p:spPr>
        <p:txBody>
          <a:bodyPr>
            <a:normAutofit/>
          </a:bodyPr>
          <a:lstStyle/>
          <a:p>
            <a:r>
              <a:rPr lang="en-US" altLang="zh-CN" dirty="0" err="1"/>
              <a:t>ScalaCN</a:t>
            </a:r>
            <a:r>
              <a:rPr lang="en-US" altLang="zh-CN" dirty="0"/>
              <a:t>——Performance Interpretation &amp; Prediction</a:t>
            </a:r>
          </a:p>
          <a:p>
            <a:pPr lvl="1"/>
            <a:r>
              <a:rPr lang="en-US" altLang="zh-CN" sz="3200" dirty="0">
                <a:solidFill>
                  <a:schemeClr val="accent2">
                    <a:lumMod val="75000"/>
                  </a:schemeClr>
                </a:solidFill>
              </a:rPr>
              <a:t>Sequential mask query </a:t>
            </a:r>
            <a:r>
              <a:rPr lang="zh-CN" altLang="en-US" sz="3200" dirty="0"/>
              <a:t>→</a:t>
            </a:r>
            <a:r>
              <a:rPr lang="en-US" altLang="zh-CN" sz="3200" dirty="0">
                <a:solidFill>
                  <a:srgbClr val="0000FF"/>
                </a:solidFill>
              </a:rPr>
              <a:t>Poor performance of specific flows</a:t>
            </a:r>
          </a:p>
          <a:p>
            <a:pPr lvl="1"/>
            <a:r>
              <a:rPr lang="en-US" altLang="zh-CN" sz="3200" dirty="0">
                <a:solidFill>
                  <a:schemeClr val="accent2">
                    <a:lumMod val="75000"/>
                  </a:schemeClr>
                </a:solidFill>
              </a:rPr>
              <a:t>QP contention</a:t>
            </a:r>
            <a:r>
              <a:rPr lang="zh-CN" altLang="en-US" sz="3200" dirty="0"/>
              <a:t>→</a:t>
            </a:r>
            <a:r>
              <a:rPr lang="en-US" altLang="zh-CN" sz="3200" dirty="0">
                <a:solidFill>
                  <a:srgbClr val="0000FF"/>
                </a:solidFill>
              </a:rPr>
              <a:t>Proportional performance degradation</a:t>
            </a:r>
          </a:p>
          <a:p>
            <a:pPr lvl="1"/>
            <a:r>
              <a:rPr lang="en-US" altLang="zh-CN" sz="3200" dirty="0">
                <a:solidFill>
                  <a:schemeClr val="accent2">
                    <a:lumMod val="75000"/>
                  </a:schemeClr>
                </a:solidFill>
              </a:rPr>
              <a:t>Inconsistent flow counter</a:t>
            </a:r>
            <a:r>
              <a:rPr lang="zh-CN" altLang="en-US" sz="3200" dirty="0"/>
              <a:t>→</a:t>
            </a:r>
            <a:r>
              <a:rPr lang="en-US" altLang="zh-CN" sz="3200" dirty="0">
                <a:solidFill>
                  <a:srgbClr val="0000FF"/>
                </a:solidFill>
              </a:rPr>
              <a:t>Flow re-offloading</a:t>
            </a:r>
          </a:p>
          <a:p>
            <a:pPr lvl="1"/>
            <a:r>
              <a:rPr lang="en-US" altLang="zh-CN" sz="3200" dirty="0">
                <a:solidFill>
                  <a:schemeClr val="accent2">
                    <a:lumMod val="75000"/>
                  </a:schemeClr>
                </a:solidFill>
              </a:rPr>
              <a:t>VXLAN context overflow</a:t>
            </a:r>
            <a:r>
              <a:rPr lang="zh-CN" altLang="en-US" sz="3200" dirty="0"/>
              <a:t>→</a:t>
            </a:r>
            <a:r>
              <a:rPr lang="en-US" altLang="zh-CN" sz="3200" dirty="0">
                <a:solidFill>
                  <a:srgbClr val="0000FF"/>
                </a:solidFill>
              </a:rPr>
              <a:t>Kernel stagnation</a:t>
            </a:r>
            <a:endParaRPr lang="en-US" altLang="zh-CN" sz="3200" b="1" dirty="0">
              <a:solidFill>
                <a:srgbClr val="0000FF"/>
              </a:solidFill>
            </a:endParaRPr>
          </a:p>
          <a:p>
            <a:pPr marL="914400" lvl="2" indent="0">
              <a:buNone/>
            </a:pPr>
            <a:endParaRPr lang="en-US" altLang="zh-CN" dirty="0"/>
          </a:p>
        </p:txBody>
      </p:sp>
      <p:sp>
        <p:nvSpPr>
          <p:cNvPr id="3" name="灯片编号占位符 2">
            <a:extLst>
              <a:ext uri="{FF2B5EF4-FFF2-40B4-BE49-F238E27FC236}">
                <a16:creationId xmlns:a16="http://schemas.microsoft.com/office/drawing/2014/main" id="{C2FFEAA3-9A7D-7F45-8CF6-ABE22101FE05}"/>
              </a:ext>
            </a:extLst>
          </p:cNvPr>
          <p:cNvSpPr>
            <a:spLocks noGrp="1"/>
          </p:cNvSpPr>
          <p:nvPr>
            <p:ph type="sldNum" sz="quarter" idx="12"/>
          </p:nvPr>
        </p:nvSpPr>
        <p:spPr/>
        <p:txBody>
          <a:bodyPr/>
          <a:lstStyle/>
          <a:p>
            <a:fld id="{84BCC322-D5A9-47A8-A5BE-5D9C2195FFDA}" type="slidenum">
              <a:rPr lang="zh-CN" altLang="en-US" smtClean="0"/>
              <a:pPr/>
              <a:t>20</a:t>
            </a:fld>
            <a:endParaRPr lang="zh-CN" altLang="en-US" dirty="0"/>
          </a:p>
        </p:txBody>
      </p:sp>
      <p:sp>
        <p:nvSpPr>
          <p:cNvPr id="5" name="标题 4">
            <a:extLst>
              <a:ext uri="{FF2B5EF4-FFF2-40B4-BE49-F238E27FC236}">
                <a16:creationId xmlns:a16="http://schemas.microsoft.com/office/drawing/2014/main" id="{CAEF37FA-EE3E-F65D-7CB2-EB8DBEEF4B66}"/>
              </a:ext>
            </a:extLst>
          </p:cNvPr>
          <p:cNvSpPr>
            <a:spLocks noGrp="1"/>
          </p:cNvSpPr>
          <p:nvPr>
            <p:ph type="title"/>
          </p:nvPr>
        </p:nvSpPr>
        <p:spPr/>
        <p:txBody>
          <a:bodyPr/>
          <a:lstStyle/>
          <a:p>
            <a:r>
              <a:rPr lang="en-US" altLang="zh-CN" dirty="0"/>
              <a:t>3. Design</a:t>
            </a:r>
            <a:endParaRPr lang="zh-CN" altLang="en-US" dirty="0"/>
          </a:p>
        </p:txBody>
      </p:sp>
    </p:spTree>
    <p:extLst>
      <p:ext uri="{BB962C8B-B14F-4D97-AF65-F5344CB8AC3E}">
        <p14:creationId xmlns:p14="http://schemas.microsoft.com/office/powerpoint/2010/main" val="770656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E0297-1898-2DCB-E830-CDACD5042102}"/>
            </a:ext>
          </a:extLst>
        </p:cNvPr>
        <p:cNvGrpSpPr/>
        <p:nvPr/>
      </p:nvGrpSpPr>
      <p:grpSpPr>
        <a:xfrm>
          <a:off x="0" y="0"/>
          <a:ext cx="0" cy="0"/>
          <a:chOff x="0" y="0"/>
          <a:chExt cx="0" cy="0"/>
        </a:xfrm>
      </p:grpSpPr>
      <p:sp>
        <p:nvSpPr>
          <p:cNvPr id="6" name="内容占位符 5">
            <a:extLst>
              <a:ext uri="{FF2B5EF4-FFF2-40B4-BE49-F238E27FC236}">
                <a16:creationId xmlns:a16="http://schemas.microsoft.com/office/drawing/2014/main" id="{10759C3C-AD11-6B5F-7F2C-3B339AF9B3B6}"/>
              </a:ext>
            </a:extLst>
          </p:cNvPr>
          <p:cNvSpPr>
            <a:spLocks noGrp="1"/>
          </p:cNvSpPr>
          <p:nvPr>
            <p:ph idx="1"/>
          </p:nvPr>
        </p:nvSpPr>
        <p:spPr>
          <a:xfrm>
            <a:off x="325967" y="1057387"/>
            <a:ext cx="11540067" cy="5550647"/>
          </a:xfrm>
        </p:spPr>
        <p:txBody>
          <a:bodyPr>
            <a:normAutofit/>
          </a:bodyPr>
          <a:lstStyle/>
          <a:p>
            <a:r>
              <a:rPr lang="en-US" altLang="zh-CN" dirty="0" err="1"/>
              <a:t>ScalaCN</a:t>
            </a:r>
            <a:r>
              <a:rPr lang="en-US" altLang="zh-CN" dirty="0"/>
              <a:t>——Performance Interpretation &amp; Prediction</a:t>
            </a:r>
          </a:p>
          <a:p>
            <a:pPr lvl="1"/>
            <a:r>
              <a:rPr lang="en-US" altLang="zh-CN" dirty="0"/>
              <a:t>The performance of CX series RNICs can be predicted as</a:t>
            </a:r>
          </a:p>
          <a:p>
            <a:pPr marL="539750" lvl="1" indent="0">
              <a:buNone/>
            </a:pPr>
            <a:endParaRPr lang="en-US" altLang="zh-CN" b="1" dirty="0">
              <a:solidFill>
                <a:srgbClr val="0000FF"/>
              </a:solidFill>
            </a:endParaRPr>
          </a:p>
          <a:p>
            <a:pPr marL="914400" lvl="2" indent="0">
              <a:buNone/>
            </a:pPr>
            <a:endParaRPr lang="en-US" altLang="zh-CN" dirty="0"/>
          </a:p>
        </p:txBody>
      </p:sp>
      <p:sp>
        <p:nvSpPr>
          <p:cNvPr id="3" name="灯片编号占位符 2">
            <a:extLst>
              <a:ext uri="{FF2B5EF4-FFF2-40B4-BE49-F238E27FC236}">
                <a16:creationId xmlns:a16="http://schemas.microsoft.com/office/drawing/2014/main" id="{1D61AB97-2BA9-267D-3E5B-37C63398D65C}"/>
              </a:ext>
            </a:extLst>
          </p:cNvPr>
          <p:cNvSpPr>
            <a:spLocks noGrp="1"/>
          </p:cNvSpPr>
          <p:nvPr>
            <p:ph type="sldNum" sz="quarter" idx="12"/>
          </p:nvPr>
        </p:nvSpPr>
        <p:spPr/>
        <p:txBody>
          <a:bodyPr/>
          <a:lstStyle/>
          <a:p>
            <a:fld id="{84BCC322-D5A9-47A8-A5BE-5D9C2195FFDA}" type="slidenum">
              <a:rPr lang="zh-CN" altLang="en-US" smtClean="0"/>
              <a:pPr/>
              <a:t>21</a:t>
            </a:fld>
            <a:endParaRPr lang="zh-CN" altLang="en-US" dirty="0"/>
          </a:p>
        </p:txBody>
      </p:sp>
      <p:sp>
        <p:nvSpPr>
          <p:cNvPr id="5" name="标题 4">
            <a:extLst>
              <a:ext uri="{FF2B5EF4-FFF2-40B4-BE49-F238E27FC236}">
                <a16:creationId xmlns:a16="http://schemas.microsoft.com/office/drawing/2014/main" id="{EEE1E64A-9F75-4D4A-4A80-602AC38E261C}"/>
              </a:ext>
            </a:extLst>
          </p:cNvPr>
          <p:cNvSpPr>
            <a:spLocks noGrp="1"/>
          </p:cNvSpPr>
          <p:nvPr>
            <p:ph type="title"/>
          </p:nvPr>
        </p:nvSpPr>
        <p:spPr/>
        <p:txBody>
          <a:bodyPr/>
          <a:lstStyle/>
          <a:p>
            <a:r>
              <a:rPr lang="en-US" altLang="zh-CN" dirty="0"/>
              <a:t>3. Design</a:t>
            </a:r>
            <a:endParaRPr lang="zh-CN" altLang="en-US" dirty="0"/>
          </a:p>
        </p:txBody>
      </p:sp>
      <p:pic>
        <p:nvPicPr>
          <p:cNvPr id="7" name="图片 6">
            <a:extLst>
              <a:ext uri="{FF2B5EF4-FFF2-40B4-BE49-F238E27FC236}">
                <a16:creationId xmlns:a16="http://schemas.microsoft.com/office/drawing/2014/main" id="{09BD5841-047B-5CA1-0845-41EE3F82B44B}"/>
              </a:ext>
            </a:extLst>
          </p:cNvPr>
          <p:cNvPicPr>
            <a:picLocks noChangeAspect="1"/>
          </p:cNvPicPr>
          <p:nvPr/>
        </p:nvPicPr>
        <p:blipFill>
          <a:blip r:embed="rId3"/>
          <a:stretch>
            <a:fillRect/>
          </a:stretch>
        </p:blipFill>
        <p:spPr>
          <a:xfrm>
            <a:off x="616695" y="3684159"/>
            <a:ext cx="3615751" cy="2853914"/>
          </a:xfrm>
          <a:prstGeom prst="rect">
            <a:avLst/>
          </a:prstGeom>
        </p:spPr>
      </p:pic>
      <p:pic>
        <p:nvPicPr>
          <p:cNvPr id="9" name="图片 8">
            <a:extLst>
              <a:ext uri="{FF2B5EF4-FFF2-40B4-BE49-F238E27FC236}">
                <a16:creationId xmlns:a16="http://schemas.microsoft.com/office/drawing/2014/main" id="{755F9AD6-27A5-C3D8-6371-4F49659DE882}"/>
              </a:ext>
            </a:extLst>
          </p:cNvPr>
          <p:cNvPicPr>
            <a:picLocks noChangeAspect="1"/>
          </p:cNvPicPr>
          <p:nvPr/>
        </p:nvPicPr>
        <p:blipFill>
          <a:blip r:embed="rId4"/>
          <a:stretch>
            <a:fillRect/>
          </a:stretch>
        </p:blipFill>
        <p:spPr>
          <a:xfrm>
            <a:off x="4259909" y="3993224"/>
            <a:ext cx="7633586" cy="2050585"/>
          </a:xfrm>
          <a:prstGeom prst="rect">
            <a:avLst/>
          </a:prstGeom>
        </p:spPr>
      </p:pic>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3351539A-4FA4-AFC2-0021-D419A45A0733}"/>
                  </a:ext>
                </a:extLst>
              </p:cNvPr>
              <p:cNvSpPr txBox="1"/>
              <p:nvPr/>
            </p:nvSpPr>
            <p:spPr>
              <a:xfrm>
                <a:off x="1282887" y="2600330"/>
                <a:ext cx="5283369" cy="616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𝐵𝑊</m:t>
                      </m:r>
                      <m:d>
                        <m:dPr>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𝑄</m:t>
                              </m:r>
                            </m:e>
                            <m:sub>
                              <m:r>
                                <a:rPr lang="en-US" altLang="zh-CN" sz="2400" b="0" i="1" smtClean="0">
                                  <a:latin typeface="Cambria Math" panose="02040503050406030204" pitchFamily="18" charset="0"/>
                                </a:rPr>
                                <m:t>𝑙</m:t>
                              </m:r>
                            </m:sub>
                          </m:sSub>
                          <m:r>
                            <a:rPr lang="en-US" altLang="zh-CN" sz="2400" b="0" i="1" smtClean="0">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𝑄</m:t>
                              </m:r>
                            </m:e>
                            <m:sub>
                              <m:r>
                                <a:rPr lang="en-US" altLang="zh-CN" sz="2400" b="0" i="1" smtClean="0">
                                  <a:latin typeface="Cambria Math" panose="02040503050406030204" pitchFamily="18" charset="0"/>
                                </a:rPr>
                                <m:t>𝑟</m:t>
                              </m:r>
                            </m:sub>
                          </m:sSub>
                        </m:e>
                      </m:d>
                      <m:r>
                        <a:rPr lang="en-US" altLang="zh-CN" sz="2400" b="0" i="1" smtClean="0">
                          <a:latin typeface="Cambria Math" panose="02040503050406030204" pitchFamily="18" charset="0"/>
                        </a:rPr>
                        <m:t>=</m:t>
                      </m:r>
                      <m:r>
                        <m:rPr>
                          <m:sty m:val="p"/>
                        </m:rPr>
                        <a:rPr lang="en-US" altLang="zh-CN" sz="2400" b="0" i="0" smtClean="0">
                          <a:latin typeface="Cambria Math" panose="02040503050406030204" pitchFamily="18" charset="0"/>
                        </a:rPr>
                        <m:t>u</m:t>
                      </m:r>
                      <m:r>
                        <a:rPr lang="en-US" altLang="zh-CN" sz="2400" b="0" i="1" smtClean="0">
                          <a:latin typeface="Cambria Math" panose="02040503050406030204" pitchFamily="18" charset="0"/>
                          <a:ea typeface="Cambria Math" panose="02040503050406030204" pitchFamily="18" charset="0"/>
                        </a:rPr>
                        <m:t>∙</m:t>
                      </m:r>
                      <m:sSup>
                        <m:sSupPr>
                          <m:ctrlPr>
                            <a:rPr lang="en-US" altLang="zh-CN" sz="2400" b="0" i="1" smtClean="0">
                              <a:latin typeface="Cambria Math" panose="02040503050406030204" pitchFamily="18" charset="0"/>
                              <a:ea typeface="Cambria Math" panose="02040503050406030204" pitchFamily="18" charset="0"/>
                            </a:rPr>
                          </m:ctrlPr>
                        </m:sSupPr>
                        <m:e>
                          <m:r>
                            <a:rPr lang="en-US" altLang="zh-CN" sz="2400" i="1">
                              <a:latin typeface="Cambria Math" panose="02040503050406030204" pitchFamily="18" charset="0"/>
                              <a:ea typeface="Cambria Math" panose="02040503050406030204" pitchFamily="18" charset="0"/>
                            </a:rPr>
                            <m:t>𝑒</m:t>
                          </m:r>
                        </m:e>
                        <m:sup>
                          <m:f>
                            <m:fPr>
                              <m:ctrlPr>
                                <a:rPr lang="en-US" altLang="zh-CN" sz="2400" b="0" i="1" smtClean="0">
                                  <a:latin typeface="Cambria Math" panose="02040503050406030204" pitchFamily="18" charset="0"/>
                                  <a:ea typeface="Cambria Math" panose="02040503050406030204" pitchFamily="18" charset="0"/>
                                </a:rPr>
                              </m:ctrlPr>
                            </m:fPr>
                            <m:num>
                              <m:r>
                                <a:rPr lang="en-US" altLang="zh-CN" sz="2400" b="0" i="1" smtClean="0">
                                  <a:latin typeface="Cambria Math" panose="02040503050406030204" pitchFamily="18" charset="0"/>
                                  <a:ea typeface="Cambria Math" panose="02040503050406030204" pitchFamily="18" charset="0"/>
                                </a:rPr>
                                <m:t>−</m:t>
                              </m:r>
                              <m:sSup>
                                <m:sSupPr>
                                  <m:ctrlPr>
                                    <a:rPr lang="en-US" altLang="zh-CN" sz="2400" b="0" i="1" smtClean="0">
                                      <a:latin typeface="Cambria Math" panose="02040503050406030204" pitchFamily="18" charset="0"/>
                                      <a:ea typeface="Cambria Math" panose="02040503050406030204" pitchFamily="18" charset="0"/>
                                    </a:rPr>
                                  </m:ctrlPr>
                                </m:sSupPr>
                                <m:e>
                                  <m:d>
                                    <m:dPr>
                                      <m:ctrlPr>
                                        <a:rPr lang="en-US" altLang="zh-CN" sz="2400" i="1">
                                          <a:latin typeface="Cambria Math" panose="02040503050406030204" pitchFamily="18" charset="0"/>
                                          <a:ea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𝑄</m:t>
                                          </m:r>
                                        </m:e>
                                        <m:sub>
                                          <m:r>
                                            <a:rPr lang="en-US" altLang="zh-CN" sz="2400" i="1">
                                              <a:latin typeface="Cambria Math" panose="02040503050406030204" pitchFamily="18" charset="0"/>
                                            </a:rPr>
                                            <m:t>𝑙</m:t>
                                          </m:r>
                                        </m:sub>
                                      </m:sSub>
                                      <m:r>
                                        <a:rPr lang="en-US" altLang="zh-CN" sz="2400" i="1">
                                          <a:latin typeface="Cambria Math" panose="02040503050406030204" pitchFamily="18" charset="0"/>
                                        </a:rPr>
                                        <m:t>−</m:t>
                                      </m:r>
                                      <m:r>
                                        <a:rPr lang="en-US" altLang="zh-CN" sz="2400" i="1">
                                          <a:latin typeface="Cambria Math" panose="02040503050406030204" pitchFamily="18" charset="0"/>
                                        </a:rPr>
                                        <m:t>𝑚</m:t>
                                      </m:r>
                                    </m:e>
                                  </m:d>
                                </m:e>
                                <m:sup>
                                  <m:r>
                                    <a:rPr lang="en-US" altLang="zh-CN" sz="2400" b="0" i="1" smtClean="0">
                                      <a:latin typeface="Cambria Math" panose="02040503050406030204" pitchFamily="18" charset="0"/>
                                      <a:ea typeface="Cambria Math" panose="02040503050406030204" pitchFamily="18" charset="0"/>
                                    </a:rPr>
                                    <m:t>2</m:t>
                                  </m:r>
                                </m:sup>
                              </m:sSup>
                              <m:r>
                                <a:rPr lang="en-US" altLang="zh-CN" sz="2400" b="0" i="1" smtClean="0">
                                  <a:latin typeface="Cambria Math" panose="02040503050406030204" pitchFamily="18" charset="0"/>
                                  <a:ea typeface="Cambria Math" panose="02040503050406030204" pitchFamily="18" charset="0"/>
                                </a:rPr>
                                <m:t>+</m:t>
                              </m:r>
                              <m:sSup>
                                <m:sSupPr>
                                  <m:ctrlPr>
                                    <a:rPr lang="en-US" altLang="zh-CN" sz="2400" i="1">
                                      <a:latin typeface="Cambria Math" panose="02040503050406030204" pitchFamily="18" charset="0"/>
                                      <a:ea typeface="Cambria Math" panose="02040503050406030204" pitchFamily="18" charset="0"/>
                                    </a:rPr>
                                  </m:ctrlPr>
                                </m:sSupPr>
                                <m:e>
                                  <m:d>
                                    <m:dPr>
                                      <m:ctrlPr>
                                        <a:rPr lang="en-US" altLang="zh-CN" sz="2400" i="1">
                                          <a:latin typeface="Cambria Math" panose="02040503050406030204" pitchFamily="18" charset="0"/>
                                          <a:ea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𝑄</m:t>
                                          </m:r>
                                        </m:e>
                                        <m:sub>
                                          <m:r>
                                            <a:rPr lang="en-US" altLang="zh-CN" sz="2400" b="0" i="1" smtClean="0">
                                              <a:latin typeface="Cambria Math" panose="02040503050406030204" pitchFamily="18" charset="0"/>
                                            </a:rPr>
                                            <m:t>𝑟</m:t>
                                          </m:r>
                                        </m:sub>
                                      </m:sSub>
                                      <m:r>
                                        <a:rPr lang="en-US" altLang="zh-CN" sz="2400" i="1">
                                          <a:latin typeface="Cambria Math" panose="02040503050406030204" pitchFamily="18" charset="0"/>
                                        </a:rPr>
                                        <m:t>−</m:t>
                                      </m:r>
                                      <m:r>
                                        <a:rPr lang="en-US" altLang="zh-CN" sz="2400" b="0" i="1" smtClean="0">
                                          <a:latin typeface="Cambria Math" panose="02040503050406030204" pitchFamily="18" charset="0"/>
                                        </a:rPr>
                                        <m:t>𝑛</m:t>
                                      </m:r>
                                    </m:e>
                                  </m:d>
                                </m:e>
                                <m:sup>
                                  <m:r>
                                    <a:rPr lang="en-US" altLang="zh-CN" sz="2400" i="1">
                                      <a:latin typeface="Cambria Math" panose="02040503050406030204" pitchFamily="18" charset="0"/>
                                      <a:ea typeface="Cambria Math" panose="02040503050406030204" pitchFamily="18" charset="0"/>
                                    </a:rPr>
                                    <m:t>2</m:t>
                                  </m:r>
                                </m:sup>
                              </m:sSup>
                            </m:num>
                            <m:den>
                              <m:r>
                                <a:rPr lang="en-US" altLang="zh-CN" sz="2400" b="0" i="1" smtClean="0">
                                  <a:latin typeface="Cambria Math" panose="02040503050406030204" pitchFamily="18" charset="0"/>
                                  <a:ea typeface="Cambria Math" panose="02040503050406030204" pitchFamily="18" charset="0"/>
                                </a:rPr>
                                <m:t>2∙</m:t>
                              </m:r>
                              <m:sSup>
                                <m:sSupPr>
                                  <m:ctrlPr>
                                    <a:rPr lang="en-US" altLang="zh-CN" sz="2400" b="0" i="1" smtClean="0">
                                      <a:latin typeface="Cambria Math" panose="02040503050406030204" pitchFamily="18" charset="0"/>
                                      <a:ea typeface="Cambria Math" panose="02040503050406030204" pitchFamily="18" charset="0"/>
                                    </a:rPr>
                                  </m:ctrlPr>
                                </m:sSupPr>
                                <m:e>
                                  <m:r>
                                    <a:rPr lang="en-US" altLang="zh-CN" sz="2400" i="1">
                                      <a:latin typeface="Cambria Math" panose="02040503050406030204" pitchFamily="18" charset="0"/>
                                      <a:ea typeface="Cambria Math" panose="02040503050406030204" pitchFamily="18" charset="0"/>
                                    </a:rPr>
                                    <m:t>𝑣</m:t>
                                  </m:r>
                                </m:e>
                                <m:sup>
                                  <m:r>
                                    <a:rPr lang="en-US" altLang="zh-CN" sz="2400" b="0" i="1" smtClean="0">
                                      <a:latin typeface="Cambria Math" panose="02040503050406030204" pitchFamily="18" charset="0"/>
                                      <a:ea typeface="Cambria Math" panose="02040503050406030204" pitchFamily="18" charset="0"/>
                                    </a:rPr>
                                    <m:t>2</m:t>
                                  </m:r>
                                </m:sup>
                              </m:sSup>
                            </m:den>
                          </m:f>
                        </m:sup>
                      </m:sSup>
                      <m:r>
                        <a:rPr lang="en-US" altLang="zh-CN" sz="2400" b="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𝑤</m:t>
                      </m:r>
                    </m:oMath>
                  </m:oMathPara>
                </a14:m>
                <a:endParaRPr lang="zh-CN" altLang="en-US" sz="2400" dirty="0"/>
              </a:p>
            </p:txBody>
          </p:sp>
        </mc:Choice>
        <mc:Fallback xmlns="">
          <p:sp>
            <p:nvSpPr>
              <p:cNvPr id="2" name="文本框 1">
                <a:extLst>
                  <a:ext uri="{FF2B5EF4-FFF2-40B4-BE49-F238E27FC236}">
                    <a16:creationId xmlns:a16="http://schemas.microsoft.com/office/drawing/2014/main" id="{3351539A-4FA4-AFC2-0021-D419A45A0733}"/>
                  </a:ext>
                </a:extLst>
              </p:cNvPr>
              <p:cNvSpPr txBox="1">
                <a:spLocks noRot="1" noChangeAspect="1" noMove="1" noResize="1" noEditPoints="1" noAdjustHandles="1" noChangeArrowheads="1" noChangeShapeType="1" noTextEdit="1"/>
              </p:cNvSpPr>
              <p:nvPr/>
            </p:nvSpPr>
            <p:spPr>
              <a:xfrm>
                <a:off x="1282887" y="2600330"/>
                <a:ext cx="5283369" cy="616323"/>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C8EA18D9-50EA-9270-40A0-D5D4A3549D43}"/>
                  </a:ext>
                </a:extLst>
              </p:cNvPr>
              <p:cNvSpPr txBox="1"/>
              <p:nvPr/>
            </p:nvSpPr>
            <p:spPr>
              <a:xfrm>
                <a:off x="6816494" y="2847321"/>
                <a:ext cx="428758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𝐿𝐴𝑇</m:t>
                      </m:r>
                      <m:d>
                        <m:dPr>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𝑄</m:t>
                              </m:r>
                            </m:e>
                            <m:sub>
                              <m:r>
                                <a:rPr lang="en-US" altLang="zh-CN" sz="2400" b="0" i="1" smtClean="0">
                                  <a:latin typeface="Cambria Math" panose="02040503050406030204" pitchFamily="18" charset="0"/>
                                </a:rPr>
                                <m:t>𝑙</m:t>
                              </m:r>
                            </m:sub>
                          </m:sSub>
                          <m:r>
                            <a:rPr lang="en-US" altLang="zh-CN" sz="2400" b="0" i="1" smtClean="0">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𝑄</m:t>
                              </m:r>
                            </m:e>
                            <m:sub>
                              <m:r>
                                <a:rPr lang="en-US" altLang="zh-CN" sz="2400" b="0" i="1" smtClean="0">
                                  <a:latin typeface="Cambria Math" panose="02040503050406030204" pitchFamily="18" charset="0"/>
                                </a:rPr>
                                <m:t>𝑟</m:t>
                              </m:r>
                            </m:sub>
                          </m:sSub>
                        </m:e>
                      </m:d>
                      <m:r>
                        <a:rPr lang="en-US" altLang="zh-CN" sz="2400" b="0" i="1" smtClean="0">
                          <a:latin typeface="Cambria Math" panose="02040503050406030204" pitchFamily="18" charset="0"/>
                        </a:rPr>
                        <m:t>=</m:t>
                      </m:r>
                      <m:r>
                        <m:rPr>
                          <m:sty m:val="p"/>
                        </m:rPr>
                        <a:rPr lang="en-US" altLang="zh-CN" sz="2400" b="0" i="0" smtClean="0">
                          <a:latin typeface="Cambria Math" panose="02040503050406030204" pitchFamily="18" charset="0"/>
                        </a:rPr>
                        <m:t>a</m:t>
                      </m:r>
                      <m:r>
                        <a:rPr lang="en-US" altLang="zh-CN" sz="2400" b="0" i="1" smtClean="0">
                          <a:latin typeface="Cambria Math" panose="02040503050406030204" pitchFamily="18" charset="0"/>
                          <a:ea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𝑄</m:t>
                          </m:r>
                        </m:e>
                        <m:sub>
                          <m:r>
                            <a:rPr lang="en-US" altLang="zh-CN" sz="2400" i="1">
                              <a:latin typeface="Cambria Math" panose="02040503050406030204" pitchFamily="18" charset="0"/>
                            </a:rPr>
                            <m:t>𝑙</m:t>
                          </m:r>
                        </m:sub>
                      </m:sSub>
                      <m:r>
                        <a:rPr lang="en-US" altLang="zh-CN" sz="2400" b="0" i="1" smtClean="0">
                          <a:latin typeface="Cambria Math" panose="02040503050406030204" pitchFamily="18" charset="0"/>
                        </a:rPr>
                        <m:t>+</m:t>
                      </m:r>
                      <m:r>
                        <m:rPr>
                          <m:sty m:val="p"/>
                        </m:rPr>
                        <a:rPr lang="en-US" altLang="zh-CN" sz="2400">
                          <a:latin typeface="Cambria Math" panose="02040503050406030204" pitchFamily="18" charset="0"/>
                        </a:rPr>
                        <m:t>a</m:t>
                      </m:r>
                      <m:r>
                        <a:rPr lang="en-US" altLang="zh-CN" sz="2400" i="1">
                          <a:latin typeface="Cambria Math" panose="02040503050406030204" pitchFamily="18" charset="0"/>
                          <a:ea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𝑄</m:t>
                          </m:r>
                        </m:e>
                        <m:sub>
                          <m:r>
                            <a:rPr lang="en-US" altLang="zh-CN" sz="2400" b="0" i="1" smtClean="0">
                              <a:latin typeface="Cambria Math" panose="02040503050406030204" pitchFamily="18" charset="0"/>
                            </a:rPr>
                            <m:t>𝑟</m:t>
                          </m:r>
                        </m:sub>
                      </m:sSub>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𝑐</m:t>
                      </m:r>
                    </m:oMath>
                  </m:oMathPara>
                </a14:m>
                <a:endParaRPr lang="zh-CN" altLang="en-US" sz="2400" dirty="0"/>
              </a:p>
            </p:txBody>
          </p:sp>
        </mc:Choice>
        <mc:Fallback xmlns="">
          <p:sp>
            <p:nvSpPr>
              <p:cNvPr id="4" name="文本框 3">
                <a:extLst>
                  <a:ext uri="{FF2B5EF4-FFF2-40B4-BE49-F238E27FC236}">
                    <a16:creationId xmlns:a16="http://schemas.microsoft.com/office/drawing/2014/main" id="{C8EA18D9-50EA-9270-40A0-D5D4A3549D43}"/>
                  </a:ext>
                </a:extLst>
              </p:cNvPr>
              <p:cNvSpPr txBox="1">
                <a:spLocks noRot="1" noChangeAspect="1" noMove="1" noResize="1" noEditPoints="1" noAdjustHandles="1" noChangeArrowheads="1" noChangeShapeType="1" noTextEdit="1"/>
              </p:cNvSpPr>
              <p:nvPr/>
            </p:nvSpPr>
            <p:spPr>
              <a:xfrm>
                <a:off x="6816494" y="2847321"/>
                <a:ext cx="4287584" cy="369332"/>
              </a:xfrm>
              <a:prstGeom prst="rect">
                <a:avLst/>
              </a:prstGeom>
              <a:blipFill>
                <a:blip r:embed="rId6"/>
                <a:stretch>
                  <a:fillRect l="-1136" r="-284" b="-2786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135856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806F1-6ADB-F524-8E6E-4AC8E3E1F50D}"/>
            </a:ext>
          </a:extLst>
        </p:cNvPr>
        <p:cNvGrpSpPr/>
        <p:nvPr/>
      </p:nvGrpSpPr>
      <p:grpSpPr>
        <a:xfrm>
          <a:off x="0" y="0"/>
          <a:ext cx="0" cy="0"/>
          <a:chOff x="0" y="0"/>
          <a:chExt cx="0" cy="0"/>
        </a:xfrm>
      </p:grpSpPr>
      <p:sp>
        <p:nvSpPr>
          <p:cNvPr id="6" name="内容占位符 5">
            <a:extLst>
              <a:ext uri="{FF2B5EF4-FFF2-40B4-BE49-F238E27FC236}">
                <a16:creationId xmlns:a16="http://schemas.microsoft.com/office/drawing/2014/main" id="{293E7529-CB54-2D8B-BF4D-382C480EFBA6}"/>
              </a:ext>
            </a:extLst>
          </p:cNvPr>
          <p:cNvSpPr>
            <a:spLocks noGrp="1"/>
          </p:cNvSpPr>
          <p:nvPr>
            <p:ph idx="1"/>
          </p:nvPr>
        </p:nvSpPr>
        <p:spPr>
          <a:xfrm>
            <a:off x="325967" y="1057387"/>
            <a:ext cx="11540067" cy="5550647"/>
          </a:xfrm>
        </p:spPr>
        <p:txBody>
          <a:bodyPr>
            <a:normAutofit/>
          </a:bodyPr>
          <a:lstStyle/>
          <a:p>
            <a:r>
              <a:rPr lang="en-US" altLang="zh-CN" dirty="0" err="1"/>
              <a:t>ScalaCN</a:t>
            </a:r>
            <a:r>
              <a:rPr lang="en-US" altLang="zh-CN" dirty="0"/>
              <a:t>——Proactive Performance Optimization</a:t>
            </a:r>
            <a:endParaRPr lang="en-US" altLang="zh-CN" b="0" dirty="0"/>
          </a:p>
          <a:p>
            <a:pPr lvl="1"/>
            <a:r>
              <a:rPr lang="en-US" altLang="zh-CN" b="1" dirty="0"/>
              <a:t>Packet matching forms the major bottleneck in production</a:t>
            </a:r>
          </a:p>
        </p:txBody>
      </p:sp>
      <p:sp>
        <p:nvSpPr>
          <p:cNvPr id="3" name="灯片编号占位符 2">
            <a:extLst>
              <a:ext uri="{FF2B5EF4-FFF2-40B4-BE49-F238E27FC236}">
                <a16:creationId xmlns:a16="http://schemas.microsoft.com/office/drawing/2014/main" id="{244A012C-AF9B-0E1A-5079-0557B7513AD4}"/>
              </a:ext>
            </a:extLst>
          </p:cNvPr>
          <p:cNvSpPr>
            <a:spLocks noGrp="1"/>
          </p:cNvSpPr>
          <p:nvPr>
            <p:ph type="sldNum" sz="quarter" idx="12"/>
          </p:nvPr>
        </p:nvSpPr>
        <p:spPr/>
        <p:txBody>
          <a:bodyPr/>
          <a:lstStyle/>
          <a:p>
            <a:fld id="{84BCC322-D5A9-47A8-A5BE-5D9C2195FFDA}" type="slidenum">
              <a:rPr lang="zh-CN" altLang="en-US" smtClean="0"/>
              <a:pPr/>
              <a:t>22</a:t>
            </a:fld>
            <a:endParaRPr lang="zh-CN" altLang="en-US" dirty="0"/>
          </a:p>
        </p:txBody>
      </p:sp>
      <p:sp>
        <p:nvSpPr>
          <p:cNvPr id="5" name="标题 4">
            <a:extLst>
              <a:ext uri="{FF2B5EF4-FFF2-40B4-BE49-F238E27FC236}">
                <a16:creationId xmlns:a16="http://schemas.microsoft.com/office/drawing/2014/main" id="{B919646D-1C75-BAB3-5BE5-A6903A3AFD1B}"/>
              </a:ext>
            </a:extLst>
          </p:cNvPr>
          <p:cNvSpPr>
            <a:spLocks noGrp="1"/>
          </p:cNvSpPr>
          <p:nvPr>
            <p:ph type="title"/>
          </p:nvPr>
        </p:nvSpPr>
        <p:spPr/>
        <p:txBody>
          <a:bodyPr/>
          <a:lstStyle/>
          <a:p>
            <a:r>
              <a:rPr lang="en-US" altLang="zh-CN" dirty="0"/>
              <a:t>3. Design</a:t>
            </a:r>
            <a:endParaRPr lang="zh-CN" altLang="en-US" dirty="0"/>
          </a:p>
        </p:txBody>
      </p:sp>
      <p:sp>
        <p:nvSpPr>
          <p:cNvPr id="2" name="圆角矩形 125">
            <a:extLst>
              <a:ext uri="{FF2B5EF4-FFF2-40B4-BE49-F238E27FC236}">
                <a16:creationId xmlns:a16="http://schemas.microsoft.com/office/drawing/2014/main" id="{DEF1E3A4-260F-4710-C1F6-FF7F20EEF1CF}"/>
              </a:ext>
            </a:extLst>
          </p:cNvPr>
          <p:cNvSpPr/>
          <p:nvPr/>
        </p:nvSpPr>
        <p:spPr>
          <a:xfrm>
            <a:off x="2706189" y="2209933"/>
            <a:ext cx="6712131" cy="1883146"/>
          </a:xfrm>
          <a:prstGeom prst="roundRect">
            <a:avLst>
              <a:gd name="adj" fmla="val 5402"/>
            </a:avLst>
          </a:prstGeom>
          <a:noFill/>
          <a:ln w="1905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aphicFrame>
        <p:nvGraphicFramePr>
          <p:cNvPr id="4" name="表格 3">
            <a:extLst>
              <a:ext uri="{FF2B5EF4-FFF2-40B4-BE49-F238E27FC236}">
                <a16:creationId xmlns:a16="http://schemas.microsoft.com/office/drawing/2014/main" id="{C50C49EB-80C8-2FA4-5373-064E1A08E1F5}"/>
              </a:ext>
            </a:extLst>
          </p:cNvPr>
          <p:cNvGraphicFramePr>
            <a:graphicFrameLocks noGrp="1"/>
          </p:cNvGraphicFramePr>
          <p:nvPr>
            <p:extLst>
              <p:ext uri="{D42A27DB-BD31-4B8C-83A1-F6EECF244321}">
                <p14:modId xmlns:p14="http://schemas.microsoft.com/office/powerpoint/2010/main" val="1064853038"/>
              </p:ext>
            </p:extLst>
          </p:nvPr>
        </p:nvGraphicFramePr>
        <p:xfrm>
          <a:off x="2873271" y="2209932"/>
          <a:ext cx="6415147" cy="1754976"/>
        </p:xfrm>
        <a:graphic>
          <a:graphicData uri="http://schemas.openxmlformats.org/drawingml/2006/table">
            <a:tbl>
              <a:tblPr firstRow="1" bandRow="1">
                <a:tableStyleId>{5C22544A-7EE6-4342-B048-85BDC9FD1C3A}</a:tableStyleId>
              </a:tblPr>
              <a:tblGrid>
                <a:gridCol w="6415147">
                  <a:extLst>
                    <a:ext uri="{9D8B030D-6E8A-4147-A177-3AD203B41FA5}">
                      <a16:colId xmlns:a16="http://schemas.microsoft.com/office/drawing/2014/main" val="2753453714"/>
                    </a:ext>
                  </a:extLst>
                </a:gridCol>
              </a:tblGrid>
              <a:tr h="3473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800" b="1" i="1" dirty="0">
                          <a:solidFill>
                            <a:schemeClr val="tx1"/>
                          </a:solidFill>
                          <a:latin typeface="Calibri" panose="020F0502020204030204" pitchFamily="34" charset="0"/>
                          <a:cs typeface="Calibri" panose="020F0502020204030204" pitchFamily="34" charset="0"/>
                        </a:rPr>
                        <a:t>Hyper Matching Mask</a:t>
                      </a:r>
                      <a:endParaRPr kumimoji="1" lang="zh-CN" altLang="en-US" sz="1800" b="1" i="1"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7076693"/>
                  </a:ext>
                </a:extLst>
              </a:tr>
              <a:tr h="3473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400" b="1" dirty="0">
                          <a:solidFill>
                            <a:schemeClr val="tx1"/>
                          </a:solidFill>
                          <a:latin typeface="Calibri" panose="020F0502020204030204" pitchFamily="34" charset="0"/>
                          <a:cs typeface="Calibri" panose="020F0502020204030204" pitchFamily="34" charset="0"/>
                        </a:rPr>
                        <a:t>Mask 0x10: </a:t>
                      </a:r>
                      <a:r>
                        <a:rPr kumimoji="1" lang="en-US" altLang="zh-CN" sz="1400" b="1" dirty="0">
                          <a:solidFill>
                            <a:srgbClr val="0000FF"/>
                          </a:solidFill>
                          <a:latin typeface="Calibri" panose="020F0502020204030204" pitchFamily="34" charset="0"/>
                          <a:cs typeface="Calibri" panose="020F0502020204030204" pitchFamily="34" charset="0"/>
                        </a:rPr>
                        <a:t>All Header Fields</a:t>
                      </a:r>
                      <a:endParaRPr kumimoji="1" lang="zh-CN" altLang="en-US" sz="1400" b="1"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88407918"/>
                  </a:ext>
                </a:extLst>
              </a:tr>
              <a:tr h="3473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400" dirty="0">
                          <a:solidFill>
                            <a:schemeClr val="tx1"/>
                          </a:solidFill>
                          <a:latin typeface="Calibri" panose="020F0502020204030204" pitchFamily="34" charset="0"/>
                          <a:cs typeface="Calibri" panose="020F0502020204030204" pitchFamily="34" charset="0"/>
                        </a:rPr>
                        <a:t>FE 0x1: </a:t>
                      </a:r>
                      <a:r>
                        <a:rPr kumimoji="1" lang="en-US" altLang="zh-CN" sz="1400" dirty="0">
                          <a:solidFill>
                            <a:srgbClr val="0000FF"/>
                          </a:solidFill>
                          <a:latin typeface="Calibri" panose="020F0502020204030204" pitchFamily="34" charset="0"/>
                          <a:cs typeface="Calibri" panose="020F0502020204030204" pitchFamily="34" charset="0"/>
                        </a:rPr>
                        <a:t>IP_SRC</a:t>
                      </a:r>
                      <a:r>
                        <a:rPr kumimoji="1" lang="en-US" altLang="zh-CN" sz="1400" dirty="0">
                          <a:solidFill>
                            <a:schemeClr val="tx1"/>
                          </a:solidFill>
                          <a:latin typeface="Calibri" panose="020F0502020204030204" pitchFamily="34" charset="0"/>
                          <a:cs typeface="Calibri" panose="020F0502020204030204" pitchFamily="34" charset="0"/>
                        </a:rPr>
                        <a:t>=172.16.122.1, </a:t>
                      </a:r>
                      <a:r>
                        <a:rPr kumimoji="1" lang="en-US" altLang="zh-CN" sz="1400" dirty="0">
                          <a:solidFill>
                            <a:srgbClr val="0000FF"/>
                          </a:solidFill>
                          <a:latin typeface="Calibri" panose="020F0502020204030204" pitchFamily="34" charset="0"/>
                          <a:cs typeface="Calibri" panose="020F0502020204030204" pitchFamily="34" charset="0"/>
                        </a:rPr>
                        <a:t>IP_DST</a:t>
                      </a:r>
                      <a:r>
                        <a:rPr kumimoji="1" lang="en-US" altLang="zh-CN" sz="1400" dirty="0">
                          <a:solidFill>
                            <a:schemeClr val="tx1"/>
                          </a:solidFill>
                          <a:latin typeface="Calibri" panose="020F0502020204030204" pitchFamily="34" charset="0"/>
                          <a:cs typeface="Calibri" panose="020F0502020204030204" pitchFamily="34" charset="0"/>
                        </a:rPr>
                        <a:t>= 172.17.206.2, </a:t>
                      </a:r>
                      <a:r>
                        <a:rPr kumimoji="1" lang="en-US" altLang="zh-CN" sz="1400" dirty="0">
                          <a:solidFill>
                            <a:srgbClr val="0000FF"/>
                          </a:solidFill>
                          <a:latin typeface="Calibri" panose="020F0502020204030204" pitchFamily="34" charset="0"/>
                          <a:cs typeface="Calibri" panose="020F0502020204030204" pitchFamily="34" charset="0"/>
                        </a:rPr>
                        <a:t>PORT</a:t>
                      </a:r>
                      <a:r>
                        <a:rPr kumimoji="1" lang="en-US" altLang="zh-CN" sz="1400" dirty="0">
                          <a:solidFill>
                            <a:schemeClr val="tx1"/>
                          </a:solidFill>
                          <a:latin typeface="Calibri" panose="020F0502020204030204" pitchFamily="34" charset="0"/>
                          <a:cs typeface="Calibri" panose="020F0502020204030204" pitchFamily="34" charset="0"/>
                        </a:rPr>
                        <a:t>=4789, … </a:t>
                      </a:r>
                      <a:endParaRPr kumimoji="1" lang="zh-CN" altLang="en-US" sz="14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538446"/>
                  </a:ext>
                </a:extLst>
              </a:tr>
              <a:tr h="3473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400" dirty="0">
                          <a:solidFill>
                            <a:schemeClr val="tx1"/>
                          </a:solidFill>
                          <a:latin typeface="Calibri" panose="020F0502020204030204" pitchFamily="34" charset="0"/>
                          <a:cs typeface="Calibri" panose="020F0502020204030204" pitchFamily="34" charset="0"/>
                        </a:rPr>
                        <a:t>FE 0x2: </a:t>
                      </a:r>
                      <a:r>
                        <a:rPr kumimoji="1" lang="en-US" altLang="zh-CN" sz="1400" dirty="0">
                          <a:solidFill>
                            <a:srgbClr val="0000FF"/>
                          </a:solidFill>
                          <a:latin typeface="Calibri" panose="020F0502020204030204" pitchFamily="34" charset="0"/>
                          <a:cs typeface="Calibri" panose="020F0502020204030204" pitchFamily="34" charset="0"/>
                        </a:rPr>
                        <a:t>IP_SRC</a:t>
                      </a:r>
                      <a:r>
                        <a:rPr kumimoji="1" lang="en-US" altLang="zh-CN" sz="1400" dirty="0">
                          <a:solidFill>
                            <a:schemeClr val="tx1"/>
                          </a:solidFill>
                          <a:latin typeface="Calibri" panose="020F0502020204030204" pitchFamily="34" charset="0"/>
                          <a:cs typeface="Calibri" panose="020F0502020204030204" pitchFamily="34" charset="0"/>
                        </a:rPr>
                        <a:t>=172.10.31.98, </a:t>
                      </a:r>
                      <a:r>
                        <a:rPr kumimoji="1" lang="en-US" altLang="zh-CN" sz="1400" dirty="0">
                          <a:solidFill>
                            <a:srgbClr val="0000FF"/>
                          </a:solidFill>
                          <a:latin typeface="Calibri" panose="020F0502020204030204" pitchFamily="34" charset="0"/>
                          <a:cs typeface="Calibri" panose="020F0502020204030204" pitchFamily="34" charset="0"/>
                        </a:rPr>
                        <a:t>IP_DST</a:t>
                      </a:r>
                      <a:r>
                        <a:rPr kumimoji="1" lang="en-US" altLang="zh-CN" sz="1400" dirty="0">
                          <a:solidFill>
                            <a:schemeClr val="tx1"/>
                          </a:solidFill>
                          <a:latin typeface="Calibri" panose="020F0502020204030204" pitchFamily="34" charset="0"/>
                          <a:cs typeface="Calibri" panose="020F0502020204030204" pitchFamily="34" charset="0"/>
                        </a:rPr>
                        <a:t>=172.8.30.1, </a:t>
                      </a:r>
                      <a:r>
                        <a:rPr kumimoji="1" lang="en-US" altLang="zh-CN" sz="1400" dirty="0">
                          <a:solidFill>
                            <a:srgbClr val="0000FF"/>
                          </a:solidFill>
                          <a:latin typeface="Calibri" panose="020F0502020204030204" pitchFamily="34" charset="0"/>
                          <a:cs typeface="Calibri" panose="020F0502020204030204" pitchFamily="34" charset="0"/>
                        </a:rPr>
                        <a:t>PORT</a:t>
                      </a:r>
                      <a:r>
                        <a:rPr kumimoji="1" lang="en-US" altLang="zh-CN" sz="1400" dirty="0">
                          <a:solidFill>
                            <a:schemeClr val="tx1"/>
                          </a:solidFill>
                          <a:latin typeface="Calibri" panose="020F0502020204030204" pitchFamily="34" charset="0"/>
                          <a:cs typeface="Calibri" panose="020F0502020204030204" pitchFamily="34" charset="0"/>
                        </a:rPr>
                        <a:t>=8472, … </a:t>
                      </a:r>
                      <a:endParaRPr kumimoji="1" lang="zh-CN" altLang="en-US" sz="14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5060937"/>
                  </a:ext>
                </a:extLst>
              </a:tr>
              <a:tr h="3473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400" dirty="0">
                          <a:solidFill>
                            <a:schemeClr val="tx1"/>
                          </a:solidFill>
                          <a:latin typeface="Calibri" panose="020F0502020204030204" pitchFamily="34" charset="0"/>
                          <a:cs typeface="Calibri" panose="020F0502020204030204" pitchFamily="34" charset="0"/>
                        </a:rPr>
                        <a:t>… </a:t>
                      </a:r>
                      <a:endParaRPr kumimoji="1" lang="zh-CN" altLang="en-US" sz="14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653118"/>
                  </a:ext>
                </a:extLst>
              </a:tr>
            </a:tbl>
          </a:graphicData>
        </a:graphic>
      </p:graphicFrame>
      <p:graphicFrame>
        <p:nvGraphicFramePr>
          <p:cNvPr id="8" name="表格 7">
            <a:extLst>
              <a:ext uri="{FF2B5EF4-FFF2-40B4-BE49-F238E27FC236}">
                <a16:creationId xmlns:a16="http://schemas.microsoft.com/office/drawing/2014/main" id="{7D6220CE-3C44-02CF-B23D-24913DD8ACE5}"/>
              </a:ext>
            </a:extLst>
          </p:cNvPr>
          <p:cNvGraphicFramePr>
            <a:graphicFrameLocks noGrp="1"/>
          </p:cNvGraphicFramePr>
          <p:nvPr>
            <p:extLst>
              <p:ext uri="{D42A27DB-BD31-4B8C-83A1-F6EECF244321}">
                <p14:modId xmlns:p14="http://schemas.microsoft.com/office/powerpoint/2010/main" val="3753087991"/>
              </p:ext>
            </p:extLst>
          </p:nvPr>
        </p:nvGraphicFramePr>
        <p:xfrm>
          <a:off x="2873271" y="4214817"/>
          <a:ext cx="6415147" cy="1407672"/>
        </p:xfrm>
        <a:graphic>
          <a:graphicData uri="http://schemas.openxmlformats.org/drawingml/2006/table">
            <a:tbl>
              <a:tblPr firstRow="1" bandRow="1">
                <a:tableStyleId>{5C22544A-7EE6-4342-B048-85BDC9FD1C3A}</a:tableStyleId>
              </a:tblPr>
              <a:tblGrid>
                <a:gridCol w="6415147">
                  <a:extLst>
                    <a:ext uri="{9D8B030D-6E8A-4147-A177-3AD203B41FA5}">
                      <a16:colId xmlns:a16="http://schemas.microsoft.com/office/drawing/2014/main" val="2753453714"/>
                    </a:ext>
                  </a:extLst>
                </a:gridCol>
              </a:tblGrid>
              <a:tr h="3473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800" b="1" i="1" dirty="0">
                          <a:solidFill>
                            <a:schemeClr val="tx1"/>
                          </a:solidFill>
                          <a:latin typeface="Calibri" panose="020F0502020204030204" pitchFamily="34" charset="0"/>
                          <a:cs typeface="Calibri" panose="020F0502020204030204" pitchFamily="34" charset="0"/>
                        </a:rPr>
                        <a:t>Cascading Matching Masks</a:t>
                      </a:r>
                      <a:endParaRPr kumimoji="1" lang="zh-CN" altLang="en-US" sz="1800" b="1" i="1"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5548352"/>
                  </a:ext>
                </a:extLst>
              </a:tr>
              <a:tr h="347304">
                <a:tc>
                  <a:txBody>
                    <a:bodyPr/>
                    <a:lstStyle/>
                    <a:p>
                      <a:r>
                        <a:rPr kumimoji="1" lang="en-US" altLang="zh-CN" sz="1400" b="1" dirty="0">
                          <a:solidFill>
                            <a:schemeClr val="tx1"/>
                          </a:solidFill>
                          <a:latin typeface="Calibri" panose="020F0502020204030204" pitchFamily="34" charset="0"/>
                          <a:cs typeface="Calibri" panose="020F0502020204030204" pitchFamily="34" charset="0"/>
                        </a:rPr>
                        <a:t>Mask 0x12: </a:t>
                      </a:r>
                      <a:r>
                        <a:rPr kumimoji="1" lang="en-US" altLang="zh-CN" sz="1400" b="1" dirty="0">
                          <a:solidFill>
                            <a:srgbClr val="0000FF"/>
                          </a:solidFill>
                          <a:latin typeface="Calibri" panose="020F0502020204030204" pitchFamily="34" charset="0"/>
                          <a:cs typeface="Calibri" panose="020F0502020204030204" pitchFamily="34" charset="0"/>
                        </a:rPr>
                        <a:t>IP_SRC </a:t>
                      </a:r>
                      <a:r>
                        <a:rPr kumimoji="1" lang="en-US" altLang="zh-CN" sz="1400" b="1" dirty="0">
                          <a:solidFill>
                            <a:schemeClr val="tx1"/>
                          </a:solidFill>
                          <a:latin typeface="Calibri" panose="020F0502020204030204" pitchFamily="34" charset="0"/>
                          <a:cs typeface="Calibri" panose="020F0502020204030204" pitchFamily="34" charset="0"/>
                        </a:rPr>
                        <a:t>(0xFFF0), </a:t>
                      </a:r>
                      <a:r>
                        <a:rPr kumimoji="1" lang="en-US" altLang="zh-CN" sz="1400" b="1" dirty="0">
                          <a:solidFill>
                            <a:srgbClr val="0000FF"/>
                          </a:solidFill>
                          <a:latin typeface="Calibri" panose="020F0502020204030204" pitchFamily="34" charset="0"/>
                          <a:cs typeface="Calibri" panose="020F0502020204030204" pitchFamily="34" charset="0"/>
                        </a:rPr>
                        <a:t>IP_DST </a:t>
                      </a:r>
                      <a:r>
                        <a:rPr kumimoji="1" lang="en-US" altLang="zh-CN" sz="1400" b="1" dirty="0">
                          <a:solidFill>
                            <a:schemeClr val="tx1"/>
                          </a:solidFill>
                          <a:latin typeface="Calibri" panose="020F0502020204030204" pitchFamily="34" charset="0"/>
                          <a:cs typeface="Calibri" panose="020F0502020204030204" pitchFamily="34" charset="0"/>
                        </a:rPr>
                        <a:t>(0xFF00)</a:t>
                      </a:r>
                      <a:endParaRPr kumimoji="1" lang="zh-CN" altLang="en-US" sz="1400" b="1"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88407918"/>
                  </a:ext>
                </a:extLst>
              </a:tr>
              <a:tr h="347304">
                <a:tc>
                  <a:txBody>
                    <a:bodyPr/>
                    <a:lstStyle/>
                    <a:p>
                      <a:r>
                        <a:rPr kumimoji="1" lang="en-US" altLang="zh-CN" sz="1400" dirty="0">
                          <a:solidFill>
                            <a:schemeClr val="tx1"/>
                          </a:solidFill>
                          <a:latin typeface="Calibri" panose="020F0502020204030204" pitchFamily="34" charset="0"/>
                          <a:cs typeface="Calibri" panose="020F0502020204030204" pitchFamily="34" charset="0"/>
                        </a:rPr>
                        <a:t>FE 0x21: </a:t>
                      </a:r>
                      <a:r>
                        <a:rPr kumimoji="1" lang="en-US" altLang="zh-CN" sz="1400" dirty="0">
                          <a:solidFill>
                            <a:srgbClr val="0000FF"/>
                          </a:solidFill>
                          <a:latin typeface="Calibri" panose="020F0502020204030204" pitchFamily="34" charset="0"/>
                          <a:cs typeface="Calibri" panose="020F0502020204030204" pitchFamily="34" charset="0"/>
                        </a:rPr>
                        <a:t>IP_SRC</a:t>
                      </a:r>
                      <a:r>
                        <a:rPr kumimoji="1" lang="en-US" altLang="zh-CN" sz="1400" dirty="0">
                          <a:solidFill>
                            <a:schemeClr val="tx1"/>
                          </a:solidFill>
                          <a:latin typeface="Calibri" panose="020F0502020204030204" pitchFamily="34" charset="0"/>
                          <a:cs typeface="Calibri" panose="020F0502020204030204" pitchFamily="34" charset="0"/>
                        </a:rPr>
                        <a:t>=172.16.122.0/</a:t>
                      </a:r>
                      <a:r>
                        <a:rPr kumimoji="1" lang="en-US" altLang="zh-CN" sz="1400" b="1" dirty="0">
                          <a:solidFill>
                            <a:schemeClr val="tx1"/>
                          </a:solidFill>
                          <a:latin typeface="Calibri" panose="020F0502020204030204" pitchFamily="34" charset="0"/>
                          <a:cs typeface="Calibri" panose="020F0502020204030204" pitchFamily="34" charset="0"/>
                        </a:rPr>
                        <a:t>24</a:t>
                      </a:r>
                      <a:r>
                        <a:rPr kumimoji="1" lang="en-US" altLang="zh-CN" sz="1400" dirty="0">
                          <a:solidFill>
                            <a:schemeClr val="tx1"/>
                          </a:solidFill>
                          <a:latin typeface="Calibri" panose="020F0502020204030204" pitchFamily="34" charset="0"/>
                          <a:cs typeface="Calibri" panose="020F0502020204030204" pitchFamily="34" charset="0"/>
                        </a:rPr>
                        <a:t>, </a:t>
                      </a:r>
                      <a:r>
                        <a:rPr kumimoji="1" lang="en-US" altLang="zh-CN" sz="1400" dirty="0">
                          <a:solidFill>
                            <a:srgbClr val="0000FF"/>
                          </a:solidFill>
                          <a:latin typeface="Calibri" panose="020F0502020204030204" pitchFamily="34" charset="0"/>
                          <a:cs typeface="Calibri" panose="020F0502020204030204" pitchFamily="34" charset="0"/>
                        </a:rPr>
                        <a:t>IP_DST</a:t>
                      </a:r>
                      <a:r>
                        <a:rPr kumimoji="1" lang="en-US" altLang="zh-CN" sz="1400" dirty="0">
                          <a:solidFill>
                            <a:schemeClr val="tx1"/>
                          </a:solidFill>
                          <a:latin typeface="Calibri" panose="020F0502020204030204" pitchFamily="34" charset="0"/>
                          <a:cs typeface="Calibri" panose="020F0502020204030204" pitchFamily="34" charset="0"/>
                        </a:rPr>
                        <a:t>= 172.17.0.0/</a:t>
                      </a:r>
                      <a:r>
                        <a:rPr kumimoji="1" lang="en-US" altLang="zh-CN" sz="1400" b="1" dirty="0">
                          <a:solidFill>
                            <a:schemeClr val="tx1"/>
                          </a:solidFill>
                          <a:latin typeface="Calibri" panose="020F0502020204030204" pitchFamily="34" charset="0"/>
                          <a:cs typeface="Calibri" panose="020F0502020204030204" pitchFamily="34" charset="0"/>
                        </a:rPr>
                        <a:t>16</a:t>
                      </a:r>
                      <a:endParaRPr kumimoji="1" lang="zh-CN" altLang="en-US" sz="1400" b="1"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538446"/>
                  </a:ext>
                </a:extLst>
              </a:tr>
              <a:tr h="347304">
                <a:tc>
                  <a:txBody>
                    <a:bodyPr/>
                    <a:lstStyle/>
                    <a:p>
                      <a:r>
                        <a:rPr kumimoji="1" lang="en-US" altLang="zh-CN" sz="1400" dirty="0">
                          <a:solidFill>
                            <a:schemeClr val="tx1"/>
                          </a:solidFill>
                          <a:latin typeface="Calibri" panose="020F0502020204030204" pitchFamily="34" charset="0"/>
                          <a:cs typeface="Calibri" panose="020F0502020204030204" pitchFamily="34" charset="0"/>
                        </a:rPr>
                        <a:t>FE 0x22: </a:t>
                      </a:r>
                      <a:r>
                        <a:rPr kumimoji="1" lang="en-US" altLang="zh-CN" sz="1400" dirty="0">
                          <a:solidFill>
                            <a:srgbClr val="0000FF"/>
                          </a:solidFill>
                          <a:latin typeface="Calibri" panose="020F0502020204030204" pitchFamily="34" charset="0"/>
                          <a:cs typeface="Calibri" panose="020F0502020204030204" pitchFamily="34" charset="0"/>
                        </a:rPr>
                        <a:t>IP_SRC</a:t>
                      </a:r>
                      <a:r>
                        <a:rPr kumimoji="1" lang="en-US" altLang="zh-CN" sz="1400" dirty="0">
                          <a:solidFill>
                            <a:schemeClr val="tx1"/>
                          </a:solidFill>
                          <a:latin typeface="Calibri" panose="020F0502020204030204" pitchFamily="34" charset="0"/>
                          <a:cs typeface="Calibri" panose="020F0502020204030204" pitchFamily="34" charset="0"/>
                        </a:rPr>
                        <a:t>=172.10.31.0/</a:t>
                      </a:r>
                      <a:r>
                        <a:rPr kumimoji="1" lang="en-US" altLang="zh-CN" sz="1400" b="1" dirty="0">
                          <a:solidFill>
                            <a:schemeClr val="tx1"/>
                          </a:solidFill>
                          <a:latin typeface="Calibri" panose="020F0502020204030204" pitchFamily="34" charset="0"/>
                          <a:cs typeface="Calibri" panose="020F0502020204030204" pitchFamily="34" charset="0"/>
                        </a:rPr>
                        <a:t>24</a:t>
                      </a:r>
                      <a:r>
                        <a:rPr kumimoji="1" lang="en-US" altLang="zh-CN" sz="1400" dirty="0">
                          <a:solidFill>
                            <a:schemeClr val="tx1"/>
                          </a:solidFill>
                          <a:latin typeface="Calibri" panose="020F0502020204030204" pitchFamily="34" charset="0"/>
                          <a:cs typeface="Calibri" panose="020F0502020204030204" pitchFamily="34" charset="0"/>
                        </a:rPr>
                        <a:t>, </a:t>
                      </a:r>
                      <a:r>
                        <a:rPr kumimoji="1" lang="en-US" altLang="zh-CN" sz="1400" dirty="0">
                          <a:solidFill>
                            <a:srgbClr val="0000FF"/>
                          </a:solidFill>
                          <a:latin typeface="Calibri" panose="020F0502020204030204" pitchFamily="34" charset="0"/>
                          <a:cs typeface="Calibri" panose="020F0502020204030204" pitchFamily="34" charset="0"/>
                        </a:rPr>
                        <a:t>IP_DST</a:t>
                      </a:r>
                      <a:r>
                        <a:rPr kumimoji="1" lang="en-US" altLang="zh-CN" sz="1400" dirty="0">
                          <a:solidFill>
                            <a:schemeClr val="tx1"/>
                          </a:solidFill>
                          <a:latin typeface="Calibri" panose="020F0502020204030204" pitchFamily="34" charset="0"/>
                          <a:cs typeface="Calibri" panose="020F0502020204030204" pitchFamily="34" charset="0"/>
                        </a:rPr>
                        <a:t>=172.8.0.0/</a:t>
                      </a:r>
                      <a:r>
                        <a:rPr kumimoji="1" lang="en-US" altLang="zh-CN" sz="1400" b="1" dirty="0">
                          <a:solidFill>
                            <a:schemeClr val="tx1"/>
                          </a:solidFill>
                          <a:latin typeface="Calibri" panose="020F0502020204030204" pitchFamily="34" charset="0"/>
                          <a:cs typeface="Calibri" panose="020F0502020204030204" pitchFamily="34" charset="0"/>
                        </a:rPr>
                        <a:t>16</a:t>
                      </a:r>
                      <a:endParaRPr kumimoji="1" lang="zh-CN" altLang="en-US" sz="1400" b="1"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5060937"/>
                  </a:ext>
                </a:extLst>
              </a:tr>
            </a:tbl>
          </a:graphicData>
        </a:graphic>
      </p:graphicFrame>
      <p:graphicFrame>
        <p:nvGraphicFramePr>
          <p:cNvPr id="12" name="表格 11">
            <a:extLst>
              <a:ext uri="{FF2B5EF4-FFF2-40B4-BE49-F238E27FC236}">
                <a16:creationId xmlns:a16="http://schemas.microsoft.com/office/drawing/2014/main" id="{4BE9D7D5-CBA4-B536-D668-BC6D8D27BD0A}"/>
              </a:ext>
            </a:extLst>
          </p:cNvPr>
          <p:cNvGraphicFramePr>
            <a:graphicFrameLocks noGrp="1"/>
          </p:cNvGraphicFramePr>
          <p:nvPr>
            <p:extLst>
              <p:ext uri="{D42A27DB-BD31-4B8C-83A1-F6EECF244321}">
                <p14:modId xmlns:p14="http://schemas.microsoft.com/office/powerpoint/2010/main" val="1924754716"/>
              </p:ext>
            </p:extLst>
          </p:nvPr>
        </p:nvGraphicFramePr>
        <p:xfrm>
          <a:off x="2878337" y="5706803"/>
          <a:ext cx="3100872" cy="1041912"/>
        </p:xfrm>
        <a:graphic>
          <a:graphicData uri="http://schemas.openxmlformats.org/drawingml/2006/table">
            <a:tbl>
              <a:tblPr firstRow="1" bandRow="1">
                <a:tableStyleId>{5C22544A-7EE6-4342-B048-85BDC9FD1C3A}</a:tableStyleId>
              </a:tblPr>
              <a:tblGrid>
                <a:gridCol w="3100872">
                  <a:extLst>
                    <a:ext uri="{9D8B030D-6E8A-4147-A177-3AD203B41FA5}">
                      <a16:colId xmlns:a16="http://schemas.microsoft.com/office/drawing/2014/main" val="2753453714"/>
                    </a:ext>
                  </a:extLst>
                </a:gridCol>
              </a:tblGrid>
              <a:tr h="347304">
                <a:tc>
                  <a:txBody>
                    <a:bodyPr/>
                    <a:lstStyle/>
                    <a:p>
                      <a:r>
                        <a:rPr kumimoji="1" lang="en-US" altLang="zh-CN" sz="1400" b="1" dirty="0">
                          <a:solidFill>
                            <a:schemeClr val="tx1"/>
                          </a:solidFill>
                          <a:latin typeface="Calibri" panose="020F0502020204030204" pitchFamily="34" charset="0"/>
                          <a:cs typeface="Calibri" panose="020F0502020204030204" pitchFamily="34" charset="0"/>
                        </a:rPr>
                        <a:t>Mask</a:t>
                      </a:r>
                      <a:r>
                        <a:rPr kumimoji="1" lang="en-US" altLang="zh-CN" sz="1400" dirty="0">
                          <a:solidFill>
                            <a:schemeClr val="tx1"/>
                          </a:solidFill>
                          <a:latin typeface="Calibri" panose="020F0502020204030204" pitchFamily="34" charset="0"/>
                          <a:cs typeface="Calibri" panose="020F0502020204030204" pitchFamily="34" charset="0"/>
                        </a:rPr>
                        <a:t> 0x13: </a:t>
                      </a:r>
                      <a:r>
                        <a:rPr kumimoji="1" lang="en-US" altLang="zh-CN" sz="1400" b="1" dirty="0">
                          <a:solidFill>
                            <a:srgbClr val="0000FF"/>
                          </a:solidFill>
                          <a:latin typeface="Calibri" panose="020F0502020204030204" pitchFamily="34" charset="0"/>
                          <a:cs typeface="Calibri" panose="020F0502020204030204" pitchFamily="34" charset="0"/>
                        </a:rPr>
                        <a:t>IP_SRC </a:t>
                      </a:r>
                      <a:r>
                        <a:rPr kumimoji="1" lang="en-US" altLang="zh-CN" sz="1400" dirty="0">
                          <a:solidFill>
                            <a:schemeClr val="tx1"/>
                          </a:solidFill>
                          <a:latin typeface="Calibri" panose="020F0502020204030204" pitchFamily="34" charset="0"/>
                          <a:cs typeface="Calibri" panose="020F0502020204030204" pitchFamily="34" charset="0"/>
                        </a:rPr>
                        <a:t>(0xFFF0)</a:t>
                      </a:r>
                      <a:endParaRPr kumimoji="1" lang="zh-CN" altLang="en-US" sz="14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88407918"/>
                  </a:ext>
                </a:extLst>
              </a:tr>
              <a:tr h="347304">
                <a:tc>
                  <a:txBody>
                    <a:bodyPr/>
                    <a:lstStyle/>
                    <a:p>
                      <a:r>
                        <a:rPr kumimoji="1" lang="en-US" altLang="zh-CN" sz="1400" dirty="0">
                          <a:solidFill>
                            <a:schemeClr val="tx1"/>
                          </a:solidFill>
                          <a:latin typeface="Calibri" panose="020F0502020204030204" pitchFamily="34" charset="0"/>
                          <a:cs typeface="Calibri" panose="020F0502020204030204" pitchFamily="34" charset="0"/>
                        </a:rPr>
                        <a:t>FE 0x31: </a:t>
                      </a:r>
                      <a:r>
                        <a:rPr kumimoji="1" lang="en-US" altLang="zh-CN" sz="1400" dirty="0">
                          <a:solidFill>
                            <a:srgbClr val="0000FF"/>
                          </a:solidFill>
                          <a:latin typeface="Calibri" panose="020F0502020204030204" pitchFamily="34" charset="0"/>
                          <a:cs typeface="Calibri" panose="020F0502020204030204" pitchFamily="34" charset="0"/>
                        </a:rPr>
                        <a:t>IP_SRC</a:t>
                      </a:r>
                      <a:r>
                        <a:rPr kumimoji="1" lang="en-US" altLang="zh-CN" sz="1400" dirty="0">
                          <a:solidFill>
                            <a:schemeClr val="tx1"/>
                          </a:solidFill>
                          <a:latin typeface="Calibri" panose="020F0502020204030204" pitchFamily="34" charset="0"/>
                          <a:cs typeface="Calibri" panose="020F0502020204030204" pitchFamily="34" charset="0"/>
                        </a:rPr>
                        <a:t>=172.16.122.0/</a:t>
                      </a:r>
                      <a:r>
                        <a:rPr kumimoji="1" lang="en-US" altLang="zh-CN" sz="1400" b="1" dirty="0">
                          <a:solidFill>
                            <a:schemeClr val="tx1"/>
                          </a:solidFill>
                          <a:latin typeface="Calibri" panose="020F0502020204030204" pitchFamily="34" charset="0"/>
                          <a:cs typeface="Calibri" panose="020F0502020204030204" pitchFamily="34" charset="0"/>
                        </a:rPr>
                        <a:t>24</a:t>
                      </a:r>
                      <a:endParaRPr kumimoji="1" lang="zh-CN" altLang="en-US" sz="1400" b="1"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538446"/>
                  </a:ext>
                </a:extLst>
              </a:tr>
              <a:tr h="347304">
                <a:tc>
                  <a:txBody>
                    <a:bodyPr/>
                    <a:lstStyle/>
                    <a:p>
                      <a:r>
                        <a:rPr kumimoji="1" lang="en-US" altLang="zh-CN" sz="1400" dirty="0">
                          <a:solidFill>
                            <a:schemeClr val="tx1"/>
                          </a:solidFill>
                          <a:latin typeface="Calibri" panose="020F0502020204030204" pitchFamily="34" charset="0"/>
                          <a:cs typeface="Calibri" panose="020F0502020204030204" pitchFamily="34" charset="0"/>
                        </a:rPr>
                        <a:t>FE 0x32: </a:t>
                      </a:r>
                      <a:r>
                        <a:rPr kumimoji="1" lang="en-US" altLang="zh-CN" sz="1400" dirty="0">
                          <a:solidFill>
                            <a:srgbClr val="0000FF"/>
                          </a:solidFill>
                          <a:latin typeface="Calibri" panose="020F0502020204030204" pitchFamily="34" charset="0"/>
                          <a:cs typeface="Calibri" panose="020F0502020204030204" pitchFamily="34" charset="0"/>
                        </a:rPr>
                        <a:t>IP_SRC</a:t>
                      </a:r>
                      <a:r>
                        <a:rPr kumimoji="1" lang="en-US" altLang="zh-CN" sz="1400" dirty="0">
                          <a:solidFill>
                            <a:schemeClr val="tx1"/>
                          </a:solidFill>
                          <a:latin typeface="Calibri" panose="020F0502020204030204" pitchFamily="34" charset="0"/>
                          <a:cs typeface="Calibri" panose="020F0502020204030204" pitchFamily="34" charset="0"/>
                        </a:rPr>
                        <a:t>=172.10.31.0/</a:t>
                      </a:r>
                      <a:r>
                        <a:rPr kumimoji="1" lang="en-US" altLang="zh-CN" sz="1400" b="1" dirty="0">
                          <a:solidFill>
                            <a:schemeClr val="tx1"/>
                          </a:solidFill>
                          <a:latin typeface="Calibri" panose="020F0502020204030204" pitchFamily="34" charset="0"/>
                          <a:cs typeface="Calibri" panose="020F0502020204030204" pitchFamily="34" charset="0"/>
                        </a:rPr>
                        <a:t>24</a:t>
                      </a:r>
                      <a:endParaRPr kumimoji="1" lang="zh-CN" altLang="en-US" sz="1400" b="1"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5060937"/>
                  </a:ext>
                </a:extLst>
              </a:tr>
            </a:tbl>
          </a:graphicData>
        </a:graphic>
      </p:graphicFrame>
      <p:graphicFrame>
        <p:nvGraphicFramePr>
          <p:cNvPr id="13" name="表格 12">
            <a:extLst>
              <a:ext uri="{FF2B5EF4-FFF2-40B4-BE49-F238E27FC236}">
                <a16:creationId xmlns:a16="http://schemas.microsoft.com/office/drawing/2014/main" id="{E804EDEB-C787-C91C-A9F3-F51FA59C7B4B}"/>
              </a:ext>
            </a:extLst>
          </p:cNvPr>
          <p:cNvGraphicFramePr>
            <a:graphicFrameLocks noGrp="1"/>
          </p:cNvGraphicFramePr>
          <p:nvPr>
            <p:extLst>
              <p:ext uri="{D42A27DB-BD31-4B8C-83A1-F6EECF244321}">
                <p14:modId xmlns:p14="http://schemas.microsoft.com/office/powerpoint/2010/main" val="4154214439"/>
              </p:ext>
            </p:extLst>
          </p:nvPr>
        </p:nvGraphicFramePr>
        <p:xfrm>
          <a:off x="6187546" y="5698606"/>
          <a:ext cx="3100872" cy="1041912"/>
        </p:xfrm>
        <a:graphic>
          <a:graphicData uri="http://schemas.openxmlformats.org/drawingml/2006/table">
            <a:tbl>
              <a:tblPr firstRow="1" bandRow="1">
                <a:tableStyleId>{5C22544A-7EE6-4342-B048-85BDC9FD1C3A}</a:tableStyleId>
              </a:tblPr>
              <a:tblGrid>
                <a:gridCol w="3100872">
                  <a:extLst>
                    <a:ext uri="{9D8B030D-6E8A-4147-A177-3AD203B41FA5}">
                      <a16:colId xmlns:a16="http://schemas.microsoft.com/office/drawing/2014/main" val="2753453714"/>
                    </a:ext>
                  </a:extLst>
                </a:gridCol>
              </a:tblGrid>
              <a:tr h="347304">
                <a:tc>
                  <a:txBody>
                    <a:bodyPr/>
                    <a:lstStyle/>
                    <a:p>
                      <a:r>
                        <a:rPr kumimoji="1" lang="en-US" altLang="zh-CN" sz="1400" b="1" dirty="0">
                          <a:solidFill>
                            <a:schemeClr val="tx1"/>
                          </a:solidFill>
                          <a:latin typeface="Calibri" panose="020F0502020204030204" pitchFamily="34" charset="0"/>
                          <a:cs typeface="Calibri" panose="020F0502020204030204" pitchFamily="34" charset="0"/>
                        </a:rPr>
                        <a:t>Mask</a:t>
                      </a:r>
                      <a:r>
                        <a:rPr kumimoji="1" lang="en-US" altLang="zh-CN" sz="1400" dirty="0">
                          <a:solidFill>
                            <a:schemeClr val="tx1"/>
                          </a:solidFill>
                          <a:latin typeface="Calibri" panose="020F0502020204030204" pitchFamily="34" charset="0"/>
                          <a:cs typeface="Calibri" panose="020F0502020204030204" pitchFamily="34" charset="0"/>
                        </a:rPr>
                        <a:t> 0x14: </a:t>
                      </a:r>
                      <a:r>
                        <a:rPr kumimoji="1" lang="en-US" altLang="zh-CN" sz="1400" b="1" dirty="0">
                          <a:solidFill>
                            <a:srgbClr val="0000FF"/>
                          </a:solidFill>
                          <a:latin typeface="Calibri" panose="020F0502020204030204" pitchFamily="34" charset="0"/>
                          <a:cs typeface="Calibri" panose="020F0502020204030204" pitchFamily="34" charset="0"/>
                        </a:rPr>
                        <a:t>IP_DST </a:t>
                      </a:r>
                      <a:r>
                        <a:rPr kumimoji="1" lang="en-US" altLang="zh-CN" sz="1400" dirty="0">
                          <a:solidFill>
                            <a:schemeClr val="tx1"/>
                          </a:solidFill>
                          <a:latin typeface="Calibri" panose="020F0502020204030204" pitchFamily="34" charset="0"/>
                          <a:cs typeface="Calibri" panose="020F0502020204030204" pitchFamily="34" charset="0"/>
                        </a:rPr>
                        <a:t>(0xFF00)</a:t>
                      </a:r>
                      <a:endParaRPr kumimoji="1" lang="zh-CN" altLang="en-US" sz="14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88407918"/>
                  </a:ext>
                </a:extLst>
              </a:tr>
              <a:tr h="347304">
                <a:tc>
                  <a:txBody>
                    <a:bodyPr/>
                    <a:lstStyle/>
                    <a:p>
                      <a:r>
                        <a:rPr kumimoji="1" lang="en-US" altLang="zh-CN" sz="1400" dirty="0">
                          <a:solidFill>
                            <a:schemeClr val="tx1"/>
                          </a:solidFill>
                          <a:latin typeface="Calibri" panose="020F0502020204030204" pitchFamily="34" charset="0"/>
                          <a:cs typeface="Calibri" panose="020F0502020204030204" pitchFamily="34" charset="0"/>
                        </a:rPr>
                        <a:t>FE 0x41: </a:t>
                      </a:r>
                      <a:r>
                        <a:rPr kumimoji="1" lang="en-US" altLang="zh-CN" sz="1400" dirty="0">
                          <a:solidFill>
                            <a:srgbClr val="0000FF"/>
                          </a:solidFill>
                          <a:latin typeface="Calibri" panose="020F0502020204030204" pitchFamily="34" charset="0"/>
                          <a:cs typeface="Calibri" panose="020F0502020204030204" pitchFamily="34" charset="0"/>
                        </a:rPr>
                        <a:t>IP_DST</a:t>
                      </a:r>
                      <a:r>
                        <a:rPr kumimoji="1" lang="en-US" altLang="zh-CN" sz="1400" dirty="0">
                          <a:solidFill>
                            <a:schemeClr val="tx1"/>
                          </a:solidFill>
                          <a:latin typeface="Calibri" panose="020F0502020204030204" pitchFamily="34" charset="0"/>
                          <a:cs typeface="Calibri" panose="020F0502020204030204" pitchFamily="34" charset="0"/>
                        </a:rPr>
                        <a:t>= 172.17.0.0/</a:t>
                      </a:r>
                      <a:r>
                        <a:rPr kumimoji="1" lang="en-US" altLang="zh-CN" sz="1400" b="1" dirty="0">
                          <a:solidFill>
                            <a:schemeClr val="tx1"/>
                          </a:solidFill>
                          <a:latin typeface="Calibri" panose="020F0502020204030204" pitchFamily="34" charset="0"/>
                          <a:cs typeface="Calibri" panose="020F0502020204030204" pitchFamily="34" charset="0"/>
                        </a:rPr>
                        <a:t>16</a:t>
                      </a:r>
                      <a:endParaRPr kumimoji="1" lang="zh-CN" altLang="en-US" sz="1400" b="1"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538446"/>
                  </a:ext>
                </a:extLst>
              </a:tr>
              <a:tr h="347304">
                <a:tc>
                  <a:txBody>
                    <a:bodyPr/>
                    <a:lstStyle/>
                    <a:p>
                      <a:r>
                        <a:rPr kumimoji="1" lang="en-US" altLang="zh-CN" sz="1400" dirty="0">
                          <a:solidFill>
                            <a:schemeClr val="tx1"/>
                          </a:solidFill>
                          <a:latin typeface="Calibri" panose="020F0502020204030204" pitchFamily="34" charset="0"/>
                          <a:cs typeface="Calibri" panose="020F0502020204030204" pitchFamily="34" charset="0"/>
                        </a:rPr>
                        <a:t>FE 0x42: </a:t>
                      </a:r>
                      <a:r>
                        <a:rPr kumimoji="1" lang="en-US" altLang="zh-CN" sz="1400" dirty="0">
                          <a:solidFill>
                            <a:srgbClr val="0000FF"/>
                          </a:solidFill>
                          <a:latin typeface="Calibri" panose="020F0502020204030204" pitchFamily="34" charset="0"/>
                          <a:cs typeface="Calibri" panose="020F0502020204030204" pitchFamily="34" charset="0"/>
                        </a:rPr>
                        <a:t>IP_DST</a:t>
                      </a:r>
                      <a:r>
                        <a:rPr kumimoji="1" lang="en-US" altLang="zh-CN" sz="1400" dirty="0">
                          <a:solidFill>
                            <a:schemeClr val="tx1"/>
                          </a:solidFill>
                          <a:latin typeface="Calibri" panose="020F0502020204030204" pitchFamily="34" charset="0"/>
                          <a:cs typeface="Calibri" panose="020F0502020204030204" pitchFamily="34" charset="0"/>
                        </a:rPr>
                        <a:t>=172.8.0.0/</a:t>
                      </a:r>
                      <a:r>
                        <a:rPr kumimoji="1" lang="en-US" altLang="zh-CN" sz="1400" b="1" dirty="0">
                          <a:solidFill>
                            <a:schemeClr val="tx1"/>
                          </a:solidFill>
                          <a:latin typeface="Calibri" panose="020F0502020204030204" pitchFamily="34" charset="0"/>
                          <a:cs typeface="Calibri" panose="020F0502020204030204" pitchFamily="34" charset="0"/>
                        </a:rPr>
                        <a:t>16</a:t>
                      </a:r>
                      <a:endParaRPr kumimoji="1" lang="zh-CN" altLang="en-US" sz="1400" b="1"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5060937"/>
                  </a:ext>
                </a:extLst>
              </a:tr>
            </a:tbl>
          </a:graphicData>
        </a:graphic>
      </p:graphicFrame>
      <p:sp>
        <p:nvSpPr>
          <p:cNvPr id="14" name="圆角矩形 126">
            <a:extLst>
              <a:ext uri="{FF2B5EF4-FFF2-40B4-BE49-F238E27FC236}">
                <a16:creationId xmlns:a16="http://schemas.microsoft.com/office/drawing/2014/main" id="{ABA3F841-06AB-697D-42F4-2E17908D6F7E}"/>
              </a:ext>
            </a:extLst>
          </p:cNvPr>
          <p:cNvSpPr/>
          <p:nvPr/>
        </p:nvSpPr>
        <p:spPr>
          <a:xfrm>
            <a:off x="2706189" y="4214817"/>
            <a:ext cx="6712131" cy="2585851"/>
          </a:xfrm>
          <a:prstGeom prst="roundRect">
            <a:avLst>
              <a:gd name="adj" fmla="val 3279"/>
            </a:avLst>
          </a:prstGeom>
          <a:noFill/>
          <a:ln w="1905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任意形状 127">
            <a:extLst>
              <a:ext uri="{FF2B5EF4-FFF2-40B4-BE49-F238E27FC236}">
                <a16:creationId xmlns:a16="http://schemas.microsoft.com/office/drawing/2014/main" id="{896F591F-9F97-EE36-D48D-23E246727D73}"/>
              </a:ext>
            </a:extLst>
          </p:cNvPr>
          <p:cNvSpPr/>
          <p:nvPr/>
        </p:nvSpPr>
        <p:spPr>
          <a:xfrm>
            <a:off x="2562186" y="5089433"/>
            <a:ext cx="276476" cy="1256759"/>
          </a:xfrm>
          <a:custGeom>
            <a:avLst/>
            <a:gdLst>
              <a:gd name="connsiteX0" fmla="*/ 392199 w 392199"/>
              <a:gd name="connsiteY0" fmla="*/ 1763486 h 1763486"/>
              <a:gd name="connsiteX1" fmla="*/ 313 w 392199"/>
              <a:gd name="connsiteY1" fmla="*/ 822960 h 1763486"/>
              <a:gd name="connsiteX2" fmla="*/ 339947 w 392199"/>
              <a:gd name="connsiteY2" fmla="*/ 0 h 1763486"/>
            </a:gdLst>
            <a:ahLst/>
            <a:cxnLst>
              <a:cxn ang="0">
                <a:pos x="connsiteX0" y="connsiteY0"/>
              </a:cxn>
              <a:cxn ang="0">
                <a:pos x="connsiteX1" y="connsiteY1"/>
              </a:cxn>
              <a:cxn ang="0">
                <a:pos x="connsiteX2" y="connsiteY2"/>
              </a:cxn>
            </a:cxnLst>
            <a:rect l="l" t="t" r="r" b="b"/>
            <a:pathLst>
              <a:path w="392199" h="1763486">
                <a:moveTo>
                  <a:pt x="392199" y="1763486"/>
                </a:moveTo>
                <a:cubicBezTo>
                  <a:pt x="200610" y="1440180"/>
                  <a:pt x="9022" y="1116874"/>
                  <a:pt x="313" y="822960"/>
                </a:cubicBezTo>
                <a:cubicBezTo>
                  <a:pt x="-8396" y="529046"/>
                  <a:pt x="165775" y="264523"/>
                  <a:pt x="339947" y="0"/>
                </a:cubicBezTo>
              </a:path>
            </a:pathLst>
          </a:custGeom>
          <a:noFill/>
          <a:ln w="19050">
            <a:solidFill>
              <a:schemeClr val="tx1"/>
            </a:solidFill>
            <a:tailEnd type="stealt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任意形状 129">
            <a:extLst>
              <a:ext uri="{FF2B5EF4-FFF2-40B4-BE49-F238E27FC236}">
                <a16:creationId xmlns:a16="http://schemas.microsoft.com/office/drawing/2014/main" id="{6C6C0237-C75A-9333-178B-B19277716EFD}"/>
              </a:ext>
            </a:extLst>
          </p:cNvPr>
          <p:cNvSpPr/>
          <p:nvPr/>
        </p:nvSpPr>
        <p:spPr>
          <a:xfrm>
            <a:off x="2558960" y="3124332"/>
            <a:ext cx="276476" cy="1996711"/>
          </a:xfrm>
          <a:custGeom>
            <a:avLst/>
            <a:gdLst>
              <a:gd name="connsiteX0" fmla="*/ 392199 w 392199"/>
              <a:gd name="connsiteY0" fmla="*/ 1763486 h 1763486"/>
              <a:gd name="connsiteX1" fmla="*/ 313 w 392199"/>
              <a:gd name="connsiteY1" fmla="*/ 822960 h 1763486"/>
              <a:gd name="connsiteX2" fmla="*/ 339947 w 392199"/>
              <a:gd name="connsiteY2" fmla="*/ 0 h 1763486"/>
            </a:gdLst>
            <a:ahLst/>
            <a:cxnLst>
              <a:cxn ang="0">
                <a:pos x="connsiteX0" y="connsiteY0"/>
              </a:cxn>
              <a:cxn ang="0">
                <a:pos x="connsiteX1" y="connsiteY1"/>
              </a:cxn>
              <a:cxn ang="0">
                <a:pos x="connsiteX2" y="connsiteY2"/>
              </a:cxn>
            </a:cxnLst>
            <a:rect l="l" t="t" r="r" b="b"/>
            <a:pathLst>
              <a:path w="392199" h="1763486">
                <a:moveTo>
                  <a:pt x="392199" y="1763486"/>
                </a:moveTo>
                <a:cubicBezTo>
                  <a:pt x="200610" y="1440180"/>
                  <a:pt x="9022" y="1116874"/>
                  <a:pt x="313" y="822960"/>
                </a:cubicBezTo>
                <a:cubicBezTo>
                  <a:pt x="-8396" y="529046"/>
                  <a:pt x="165775" y="264523"/>
                  <a:pt x="339947" y="0"/>
                </a:cubicBezTo>
              </a:path>
            </a:pathLst>
          </a:custGeom>
          <a:noFill/>
          <a:ln w="19050">
            <a:solidFill>
              <a:schemeClr val="tx1"/>
            </a:solidFill>
            <a:tailEnd type="stealt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文本框 16">
            <a:extLst>
              <a:ext uri="{FF2B5EF4-FFF2-40B4-BE49-F238E27FC236}">
                <a16:creationId xmlns:a16="http://schemas.microsoft.com/office/drawing/2014/main" id="{D818CB4A-9586-BE6F-2129-73F90C9808D8}"/>
              </a:ext>
            </a:extLst>
          </p:cNvPr>
          <p:cNvSpPr txBox="1"/>
          <p:nvPr/>
        </p:nvSpPr>
        <p:spPr>
          <a:xfrm>
            <a:off x="1661600" y="4596451"/>
            <a:ext cx="1128129" cy="646331"/>
          </a:xfrm>
          <a:prstGeom prst="rect">
            <a:avLst/>
          </a:prstGeom>
          <a:noFill/>
        </p:spPr>
        <p:txBody>
          <a:bodyPr wrap="none" rtlCol="0">
            <a:spAutoFit/>
          </a:bodyPr>
          <a:lstStyle/>
          <a:p>
            <a:pPr algn="ctr"/>
            <a:r>
              <a:rPr kumimoji="1" lang="en-US" altLang="zh-CN" dirty="0">
                <a:latin typeface="Calibri" panose="020F0502020204030204" pitchFamily="34" charset="0"/>
                <a:cs typeface="Calibri" panose="020F0502020204030204" pitchFamily="34" charset="0"/>
              </a:rPr>
              <a:t>Hyper</a:t>
            </a:r>
            <a:r>
              <a:rPr kumimoji="1" lang="zh-CN" altLang="en-US" dirty="0">
                <a:latin typeface="Calibri" panose="020F0502020204030204" pitchFamily="34" charset="0"/>
                <a:cs typeface="Calibri" panose="020F0502020204030204" pitchFamily="34" charset="0"/>
              </a:rPr>
              <a:t> </a:t>
            </a:r>
            <a:r>
              <a:rPr kumimoji="1" lang="en-US" altLang="zh-CN" dirty="0">
                <a:latin typeface="Calibri" panose="020F0502020204030204" pitchFamily="34" charset="0"/>
                <a:cs typeface="Calibri" panose="020F0502020204030204" pitchFamily="34" charset="0"/>
              </a:rPr>
              <a:t>FE</a:t>
            </a:r>
          </a:p>
          <a:p>
            <a:pPr algn="ctr"/>
            <a:r>
              <a:rPr kumimoji="1" lang="en-US" altLang="zh-CN" dirty="0">
                <a:latin typeface="Calibri" panose="020F0502020204030204" pitchFamily="34" charset="0"/>
                <a:cs typeface="Calibri" panose="020F0502020204030204" pitchFamily="34" charset="0"/>
              </a:rPr>
              <a:t>Activation</a:t>
            </a:r>
            <a:endParaRPr kumimoji="1" lang="zh-CN"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48226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5" grpId="0" animBg="1"/>
      <p:bldP spid="16" grpId="0" animBg="1"/>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CD9C2CBC-5F71-4088-B6DC-C8A5575575D7}"/>
              </a:ext>
            </a:extLst>
          </p:cNvPr>
          <p:cNvSpPr>
            <a:spLocks noGrp="1"/>
          </p:cNvSpPr>
          <p:nvPr>
            <p:ph idx="1"/>
          </p:nvPr>
        </p:nvSpPr>
        <p:spPr>
          <a:xfrm>
            <a:off x="325967" y="1057388"/>
            <a:ext cx="11540067" cy="5453140"/>
          </a:xfrm>
        </p:spPr>
        <p:txBody>
          <a:bodyPr>
            <a:normAutofit fontScale="77500" lnSpcReduction="20000"/>
          </a:bodyPr>
          <a:lstStyle/>
          <a:p>
            <a:r>
              <a:rPr lang="en-US" altLang="zh-CN" dirty="0"/>
              <a:t>Testbed</a:t>
            </a:r>
          </a:p>
          <a:p>
            <a:pPr lvl="1"/>
            <a:r>
              <a:rPr lang="en-US" altLang="zh-CN" dirty="0"/>
              <a:t>Middle-Scale RCN Configuration</a:t>
            </a:r>
          </a:p>
          <a:p>
            <a:pPr lvl="2">
              <a:buFont typeface="Wingdings" panose="05000000000000000000" pitchFamily="2" charset="2"/>
              <a:buChar char="p"/>
            </a:pPr>
            <a:r>
              <a:rPr lang="en-US" altLang="zh-CN" dirty="0"/>
              <a:t>50-node cluster with heterogeneous RNICs (CX-4/CX-5/CX-6/CX-7/BF-3/E810)</a:t>
            </a:r>
          </a:p>
          <a:p>
            <a:pPr lvl="2">
              <a:buFont typeface="Wingdings" panose="05000000000000000000" pitchFamily="2" charset="2"/>
              <a:buChar char="p"/>
            </a:pPr>
            <a:r>
              <a:rPr lang="en-US" altLang="zh-CN" dirty="0"/>
              <a:t>4 RNICs per host</a:t>
            </a:r>
          </a:p>
          <a:p>
            <a:pPr lvl="2">
              <a:buFont typeface="Wingdings" panose="05000000000000000000" pitchFamily="2" charset="2"/>
              <a:buChar char="p"/>
            </a:pPr>
            <a:r>
              <a:rPr lang="en-US" altLang="zh-CN" dirty="0"/>
              <a:t>Avoid inter-operations of different RNIC models</a:t>
            </a:r>
          </a:p>
          <a:p>
            <a:pPr lvl="1"/>
            <a:r>
              <a:rPr lang="en-US" altLang="zh-CN" dirty="0"/>
              <a:t>Real-World Traffic Generation</a:t>
            </a:r>
          </a:p>
          <a:p>
            <a:pPr lvl="2">
              <a:buFont typeface="Wingdings" panose="05000000000000000000" pitchFamily="2" charset="2"/>
              <a:buChar char="p"/>
            </a:pPr>
            <a:r>
              <a:rPr lang="en-US" altLang="zh-CN" dirty="0"/>
              <a:t>Large model training workloads</a:t>
            </a:r>
          </a:p>
          <a:p>
            <a:pPr lvl="2">
              <a:buFont typeface="Wingdings" panose="05000000000000000000" pitchFamily="2" charset="2"/>
              <a:buChar char="p"/>
            </a:pPr>
            <a:r>
              <a:rPr lang="en-US" altLang="zh-CN" dirty="0"/>
              <a:t>O(4M) daily flows, 150-400 Gbps throughput per RNIC</a:t>
            </a:r>
          </a:p>
          <a:p>
            <a:pPr lvl="1"/>
            <a:r>
              <a:rPr lang="en-US" altLang="zh-CN" dirty="0"/>
              <a:t>Metrics</a:t>
            </a:r>
          </a:p>
          <a:p>
            <a:pPr lvl="2">
              <a:buFont typeface="Wingdings" panose="05000000000000000000" pitchFamily="2" charset="2"/>
              <a:buChar char="p"/>
            </a:pPr>
            <a:r>
              <a:rPr lang="en-US" altLang="zh-CN" dirty="0"/>
              <a:t>Packet forwarding bandwidth</a:t>
            </a:r>
          </a:p>
          <a:p>
            <a:pPr lvl="2">
              <a:buFont typeface="Wingdings" panose="05000000000000000000" pitchFamily="2" charset="2"/>
              <a:buChar char="p"/>
            </a:pPr>
            <a:r>
              <a:rPr lang="en-US" altLang="zh-CN" dirty="0"/>
              <a:t>End-to-end latency</a:t>
            </a:r>
          </a:p>
        </p:txBody>
      </p:sp>
      <p:sp>
        <p:nvSpPr>
          <p:cNvPr id="3" name="灯片编号占位符 2">
            <a:extLst>
              <a:ext uri="{FF2B5EF4-FFF2-40B4-BE49-F238E27FC236}">
                <a16:creationId xmlns:a16="http://schemas.microsoft.com/office/drawing/2014/main" id="{B2402692-D752-4E0F-AB2C-6074C22537EE}"/>
              </a:ext>
            </a:extLst>
          </p:cNvPr>
          <p:cNvSpPr>
            <a:spLocks noGrp="1"/>
          </p:cNvSpPr>
          <p:nvPr>
            <p:ph type="sldNum" sz="quarter" idx="12"/>
          </p:nvPr>
        </p:nvSpPr>
        <p:spPr/>
        <p:txBody>
          <a:bodyPr/>
          <a:lstStyle/>
          <a:p>
            <a:fld id="{84BCC322-D5A9-47A8-A5BE-5D9C2195FFDA}" type="slidenum">
              <a:rPr lang="zh-CN" altLang="en-US" smtClean="0"/>
              <a:pPr/>
              <a:t>23</a:t>
            </a:fld>
            <a:endParaRPr lang="zh-CN" altLang="en-US" dirty="0"/>
          </a:p>
        </p:txBody>
      </p:sp>
      <p:sp>
        <p:nvSpPr>
          <p:cNvPr id="4" name="标题 3">
            <a:extLst>
              <a:ext uri="{FF2B5EF4-FFF2-40B4-BE49-F238E27FC236}">
                <a16:creationId xmlns:a16="http://schemas.microsoft.com/office/drawing/2014/main" id="{848085EE-7391-42B3-B135-1BBD6D00C37C}"/>
              </a:ext>
            </a:extLst>
          </p:cNvPr>
          <p:cNvSpPr>
            <a:spLocks noGrp="1"/>
          </p:cNvSpPr>
          <p:nvPr>
            <p:ph type="title"/>
          </p:nvPr>
        </p:nvSpPr>
        <p:spPr/>
        <p:txBody>
          <a:bodyPr/>
          <a:lstStyle/>
          <a:p>
            <a:r>
              <a:rPr lang="en-US" altLang="zh-CN" dirty="0"/>
              <a:t>4. </a:t>
            </a:r>
            <a:r>
              <a:rPr lang="en-US" altLang="zh-CN"/>
              <a:t>Evaluation</a:t>
            </a:r>
            <a:endParaRPr lang="zh-CN" altLang="en-US" dirty="0"/>
          </a:p>
        </p:txBody>
      </p:sp>
    </p:spTree>
    <p:extLst>
      <p:ext uri="{BB962C8B-B14F-4D97-AF65-F5344CB8AC3E}">
        <p14:creationId xmlns:p14="http://schemas.microsoft.com/office/powerpoint/2010/main" val="13553076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CD9C2CBC-5F71-4088-B6DC-C8A5575575D7}"/>
              </a:ext>
            </a:extLst>
          </p:cNvPr>
          <p:cNvSpPr>
            <a:spLocks noGrp="1"/>
          </p:cNvSpPr>
          <p:nvPr>
            <p:ph idx="1"/>
          </p:nvPr>
        </p:nvSpPr>
        <p:spPr>
          <a:xfrm>
            <a:off x="325967" y="1057388"/>
            <a:ext cx="11540067" cy="5453140"/>
          </a:xfrm>
        </p:spPr>
        <p:txBody>
          <a:bodyPr/>
          <a:lstStyle/>
          <a:p>
            <a:r>
              <a:rPr lang="en-US" altLang="zh-CN" dirty="0"/>
              <a:t>Major results</a:t>
            </a:r>
          </a:p>
          <a:p>
            <a:pPr lvl="1"/>
            <a:r>
              <a:rPr lang="en-US" altLang="zh-CN" dirty="0"/>
              <a:t>Microbenchmarks</a:t>
            </a:r>
          </a:p>
        </p:txBody>
      </p:sp>
      <p:sp>
        <p:nvSpPr>
          <p:cNvPr id="3" name="灯片编号占位符 2">
            <a:extLst>
              <a:ext uri="{FF2B5EF4-FFF2-40B4-BE49-F238E27FC236}">
                <a16:creationId xmlns:a16="http://schemas.microsoft.com/office/drawing/2014/main" id="{B2402692-D752-4E0F-AB2C-6074C22537EE}"/>
              </a:ext>
            </a:extLst>
          </p:cNvPr>
          <p:cNvSpPr>
            <a:spLocks noGrp="1"/>
          </p:cNvSpPr>
          <p:nvPr>
            <p:ph type="sldNum" sz="quarter" idx="12"/>
          </p:nvPr>
        </p:nvSpPr>
        <p:spPr/>
        <p:txBody>
          <a:bodyPr/>
          <a:lstStyle/>
          <a:p>
            <a:fld id="{84BCC322-D5A9-47A8-A5BE-5D9C2195FFDA}" type="slidenum">
              <a:rPr lang="zh-CN" altLang="en-US" smtClean="0"/>
              <a:pPr/>
              <a:t>24</a:t>
            </a:fld>
            <a:endParaRPr lang="zh-CN" altLang="en-US" dirty="0"/>
          </a:p>
        </p:txBody>
      </p:sp>
      <p:sp>
        <p:nvSpPr>
          <p:cNvPr id="4" name="标题 3">
            <a:extLst>
              <a:ext uri="{FF2B5EF4-FFF2-40B4-BE49-F238E27FC236}">
                <a16:creationId xmlns:a16="http://schemas.microsoft.com/office/drawing/2014/main" id="{848085EE-7391-42B3-B135-1BBD6D00C37C}"/>
              </a:ext>
            </a:extLst>
          </p:cNvPr>
          <p:cNvSpPr>
            <a:spLocks noGrp="1"/>
          </p:cNvSpPr>
          <p:nvPr>
            <p:ph type="title"/>
          </p:nvPr>
        </p:nvSpPr>
        <p:spPr/>
        <p:txBody>
          <a:bodyPr/>
          <a:lstStyle/>
          <a:p>
            <a:r>
              <a:rPr lang="en-US" altLang="zh-CN" dirty="0"/>
              <a:t>4. </a:t>
            </a:r>
            <a:r>
              <a:rPr lang="en-US" altLang="zh-CN"/>
              <a:t>Evaluation</a:t>
            </a:r>
            <a:endParaRPr lang="zh-CN" altLang="en-US" dirty="0"/>
          </a:p>
        </p:txBody>
      </p:sp>
      <p:sp>
        <p:nvSpPr>
          <p:cNvPr id="17" name="文本框 16">
            <a:extLst>
              <a:ext uri="{FF2B5EF4-FFF2-40B4-BE49-F238E27FC236}">
                <a16:creationId xmlns:a16="http://schemas.microsoft.com/office/drawing/2014/main" id="{879EBCAF-3EF5-4E01-9AC6-10E794B3ECBE}"/>
              </a:ext>
            </a:extLst>
          </p:cNvPr>
          <p:cNvSpPr txBox="1"/>
          <p:nvPr/>
        </p:nvSpPr>
        <p:spPr>
          <a:xfrm>
            <a:off x="1132637" y="5310516"/>
            <a:ext cx="9926726" cy="400110"/>
          </a:xfrm>
          <a:prstGeom prst="rect">
            <a:avLst/>
          </a:prstGeom>
          <a:noFill/>
        </p:spPr>
        <p:txBody>
          <a:bodyPr wrap="square">
            <a:spAutoFit/>
          </a:bodyPr>
          <a:lstStyle/>
          <a:p>
            <a:pPr algn="ctr"/>
            <a:r>
              <a:rPr lang="en-US" altLang="zh-CN" sz="2000" i="1" dirty="0" err="1">
                <a:solidFill>
                  <a:srgbClr val="B52219"/>
                </a:solidFill>
              </a:rPr>
              <a:t>ScalaCN</a:t>
            </a:r>
            <a:r>
              <a:rPr lang="en-US" altLang="zh-CN" sz="2000" i="1" dirty="0">
                <a:solidFill>
                  <a:srgbClr val="B52219"/>
                </a:solidFill>
              </a:rPr>
              <a:t> significantly improves the performance by ~40% under heavy workloads</a:t>
            </a:r>
            <a:endParaRPr lang="zh-CN" altLang="en-US" sz="2000" i="1" dirty="0">
              <a:solidFill>
                <a:srgbClr val="B52219"/>
              </a:solidFill>
            </a:endParaRPr>
          </a:p>
        </p:txBody>
      </p:sp>
      <p:pic>
        <p:nvPicPr>
          <p:cNvPr id="7" name="图片 6">
            <a:extLst>
              <a:ext uri="{FF2B5EF4-FFF2-40B4-BE49-F238E27FC236}">
                <a16:creationId xmlns:a16="http://schemas.microsoft.com/office/drawing/2014/main" id="{5ACBE0FF-9133-A154-1B6F-F33B00C65564}"/>
              </a:ext>
            </a:extLst>
          </p:cNvPr>
          <p:cNvPicPr>
            <a:picLocks noChangeAspect="1"/>
          </p:cNvPicPr>
          <p:nvPr/>
        </p:nvPicPr>
        <p:blipFill>
          <a:blip r:embed="rId3"/>
          <a:stretch>
            <a:fillRect/>
          </a:stretch>
        </p:blipFill>
        <p:spPr>
          <a:xfrm>
            <a:off x="1381698" y="2256271"/>
            <a:ext cx="3958640" cy="2871955"/>
          </a:xfrm>
          <a:prstGeom prst="rect">
            <a:avLst/>
          </a:prstGeom>
        </p:spPr>
      </p:pic>
      <p:pic>
        <p:nvPicPr>
          <p:cNvPr id="11" name="图片 10">
            <a:extLst>
              <a:ext uri="{FF2B5EF4-FFF2-40B4-BE49-F238E27FC236}">
                <a16:creationId xmlns:a16="http://schemas.microsoft.com/office/drawing/2014/main" id="{912E5930-98EB-8D7D-E84E-C12E1954A3B8}"/>
              </a:ext>
            </a:extLst>
          </p:cNvPr>
          <p:cNvPicPr>
            <a:picLocks noChangeAspect="1"/>
          </p:cNvPicPr>
          <p:nvPr/>
        </p:nvPicPr>
        <p:blipFill>
          <a:blip r:embed="rId4"/>
          <a:stretch>
            <a:fillRect/>
          </a:stretch>
        </p:blipFill>
        <p:spPr>
          <a:xfrm>
            <a:off x="6096000" y="2217223"/>
            <a:ext cx="3958640" cy="2906883"/>
          </a:xfrm>
          <a:prstGeom prst="rect">
            <a:avLst/>
          </a:prstGeom>
        </p:spPr>
      </p:pic>
      <p:sp>
        <p:nvSpPr>
          <p:cNvPr id="12" name="椭圆 11">
            <a:extLst>
              <a:ext uri="{FF2B5EF4-FFF2-40B4-BE49-F238E27FC236}">
                <a16:creationId xmlns:a16="http://schemas.microsoft.com/office/drawing/2014/main" id="{02F11EF5-7DF8-8ED4-53DB-DECCDC22D7D5}"/>
              </a:ext>
            </a:extLst>
          </p:cNvPr>
          <p:cNvSpPr/>
          <p:nvPr/>
        </p:nvSpPr>
        <p:spPr>
          <a:xfrm>
            <a:off x="4895642" y="2433639"/>
            <a:ext cx="397565" cy="609600"/>
          </a:xfrm>
          <a:prstGeom prst="ellipse">
            <a:avLst/>
          </a:prstGeom>
          <a:noFill/>
          <a:ln w="28575">
            <a:solidFill>
              <a:srgbClr val="B522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椭圆 21">
            <a:extLst>
              <a:ext uri="{FF2B5EF4-FFF2-40B4-BE49-F238E27FC236}">
                <a16:creationId xmlns:a16="http://schemas.microsoft.com/office/drawing/2014/main" id="{59DD9EAC-23AF-9C2D-A3E2-1E82DCDB94ED}"/>
              </a:ext>
            </a:extLst>
          </p:cNvPr>
          <p:cNvSpPr/>
          <p:nvPr/>
        </p:nvSpPr>
        <p:spPr>
          <a:xfrm>
            <a:off x="4895642" y="3590927"/>
            <a:ext cx="397565" cy="609600"/>
          </a:xfrm>
          <a:prstGeom prst="ellipse">
            <a:avLst/>
          </a:prstGeom>
          <a:noFill/>
          <a:ln w="28575">
            <a:solidFill>
              <a:srgbClr val="B522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椭圆 22">
            <a:extLst>
              <a:ext uri="{FF2B5EF4-FFF2-40B4-BE49-F238E27FC236}">
                <a16:creationId xmlns:a16="http://schemas.microsoft.com/office/drawing/2014/main" id="{6A223DCE-E813-CB81-897A-227409114791}"/>
              </a:ext>
            </a:extLst>
          </p:cNvPr>
          <p:cNvSpPr/>
          <p:nvPr/>
        </p:nvSpPr>
        <p:spPr>
          <a:xfrm>
            <a:off x="4895641" y="4138615"/>
            <a:ext cx="397565" cy="609600"/>
          </a:xfrm>
          <a:prstGeom prst="ellipse">
            <a:avLst/>
          </a:prstGeom>
          <a:noFill/>
          <a:ln w="28575">
            <a:solidFill>
              <a:srgbClr val="B522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172680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2" grpId="0" animBg="1"/>
      <p:bldP spid="22" grpId="0" animBg="1"/>
      <p:bldP spid="2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CD9C2CBC-5F71-4088-B6DC-C8A5575575D7}"/>
              </a:ext>
            </a:extLst>
          </p:cNvPr>
          <p:cNvSpPr>
            <a:spLocks noGrp="1"/>
          </p:cNvSpPr>
          <p:nvPr>
            <p:ph idx="1"/>
          </p:nvPr>
        </p:nvSpPr>
        <p:spPr>
          <a:xfrm>
            <a:off x="325967" y="1057388"/>
            <a:ext cx="11540067" cy="5453140"/>
          </a:xfrm>
        </p:spPr>
        <p:txBody>
          <a:bodyPr/>
          <a:lstStyle/>
          <a:p>
            <a:r>
              <a:rPr lang="en-US" altLang="zh-CN" dirty="0"/>
              <a:t>Major results</a:t>
            </a:r>
          </a:p>
          <a:p>
            <a:pPr lvl="1"/>
            <a:r>
              <a:rPr lang="en-US" altLang="zh-CN" dirty="0" err="1"/>
              <a:t>ScalaCN</a:t>
            </a:r>
            <a:r>
              <a:rPr lang="en-US" altLang="zh-CN" dirty="0"/>
              <a:t> in production</a:t>
            </a:r>
          </a:p>
        </p:txBody>
      </p:sp>
      <p:sp>
        <p:nvSpPr>
          <p:cNvPr id="3" name="灯片编号占位符 2">
            <a:extLst>
              <a:ext uri="{FF2B5EF4-FFF2-40B4-BE49-F238E27FC236}">
                <a16:creationId xmlns:a16="http://schemas.microsoft.com/office/drawing/2014/main" id="{B2402692-D752-4E0F-AB2C-6074C22537EE}"/>
              </a:ext>
            </a:extLst>
          </p:cNvPr>
          <p:cNvSpPr>
            <a:spLocks noGrp="1"/>
          </p:cNvSpPr>
          <p:nvPr>
            <p:ph type="sldNum" sz="quarter" idx="12"/>
          </p:nvPr>
        </p:nvSpPr>
        <p:spPr/>
        <p:txBody>
          <a:bodyPr/>
          <a:lstStyle/>
          <a:p>
            <a:fld id="{84BCC322-D5A9-47A8-A5BE-5D9C2195FFDA}" type="slidenum">
              <a:rPr lang="zh-CN" altLang="en-US" smtClean="0"/>
              <a:pPr/>
              <a:t>25</a:t>
            </a:fld>
            <a:endParaRPr lang="zh-CN" altLang="en-US" dirty="0"/>
          </a:p>
        </p:txBody>
      </p:sp>
      <p:sp>
        <p:nvSpPr>
          <p:cNvPr id="4" name="标题 3">
            <a:extLst>
              <a:ext uri="{FF2B5EF4-FFF2-40B4-BE49-F238E27FC236}">
                <a16:creationId xmlns:a16="http://schemas.microsoft.com/office/drawing/2014/main" id="{848085EE-7391-42B3-B135-1BBD6D00C37C}"/>
              </a:ext>
            </a:extLst>
          </p:cNvPr>
          <p:cNvSpPr>
            <a:spLocks noGrp="1"/>
          </p:cNvSpPr>
          <p:nvPr>
            <p:ph type="title"/>
          </p:nvPr>
        </p:nvSpPr>
        <p:spPr/>
        <p:txBody>
          <a:bodyPr/>
          <a:lstStyle/>
          <a:p>
            <a:r>
              <a:rPr lang="en-US" altLang="zh-CN" dirty="0"/>
              <a:t>4. </a:t>
            </a:r>
            <a:r>
              <a:rPr lang="en-US" altLang="zh-CN"/>
              <a:t>Evaluation</a:t>
            </a:r>
            <a:endParaRPr lang="zh-CN" altLang="en-US" dirty="0"/>
          </a:p>
        </p:txBody>
      </p:sp>
      <p:pic>
        <p:nvPicPr>
          <p:cNvPr id="7" name="图片 6">
            <a:extLst>
              <a:ext uri="{FF2B5EF4-FFF2-40B4-BE49-F238E27FC236}">
                <a16:creationId xmlns:a16="http://schemas.microsoft.com/office/drawing/2014/main" id="{FC6F80B6-3869-B27D-3630-CAE585CAA688}"/>
              </a:ext>
            </a:extLst>
          </p:cNvPr>
          <p:cNvPicPr>
            <a:picLocks noChangeAspect="1"/>
          </p:cNvPicPr>
          <p:nvPr/>
        </p:nvPicPr>
        <p:blipFill>
          <a:blip r:embed="rId3"/>
          <a:stretch>
            <a:fillRect/>
          </a:stretch>
        </p:blipFill>
        <p:spPr>
          <a:xfrm>
            <a:off x="998220" y="2236348"/>
            <a:ext cx="10195560" cy="3509370"/>
          </a:xfrm>
          <a:prstGeom prst="rect">
            <a:avLst/>
          </a:prstGeom>
        </p:spPr>
      </p:pic>
      <p:sp>
        <p:nvSpPr>
          <p:cNvPr id="9" name="文本框 8">
            <a:extLst>
              <a:ext uri="{FF2B5EF4-FFF2-40B4-BE49-F238E27FC236}">
                <a16:creationId xmlns:a16="http://schemas.microsoft.com/office/drawing/2014/main" id="{BA1A051E-BD74-42E2-CD09-B28FAC416E46}"/>
              </a:ext>
            </a:extLst>
          </p:cNvPr>
          <p:cNvSpPr txBox="1"/>
          <p:nvPr/>
        </p:nvSpPr>
        <p:spPr>
          <a:xfrm>
            <a:off x="1132637" y="5784324"/>
            <a:ext cx="9926726" cy="400110"/>
          </a:xfrm>
          <a:prstGeom prst="rect">
            <a:avLst/>
          </a:prstGeom>
          <a:noFill/>
        </p:spPr>
        <p:txBody>
          <a:bodyPr wrap="square">
            <a:spAutoFit/>
          </a:bodyPr>
          <a:lstStyle/>
          <a:p>
            <a:pPr algn="ctr"/>
            <a:r>
              <a:rPr lang="en-US" altLang="zh-CN" sz="2000" i="1" dirty="0" err="1">
                <a:solidFill>
                  <a:srgbClr val="B52219"/>
                </a:solidFill>
              </a:rPr>
              <a:t>ScalaCN</a:t>
            </a:r>
            <a:r>
              <a:rPr lang="en-US" altLang="zh-CN" sz="2000" i="1" dirty="0">
                <a:solidFill>
                  <a:srgbClr val="B52219"/>
                </a:solidFill>
              </a:rPr>
              <a:t> significantly improves the performance by ~17% on average in production</a:t>
            </a:r>
            <a:endParaRPr lang="zh-CN" altLang="en-US" sz="2000" i="1" dirty="0">
              <a:solidFill>
                <a:srgbClr val="B52219"/>
              </a:solidFill>
            </a:endParaRPr>
          </a:p>
        </p:txBody>
      </p:sp>
    </p:spTree>
    <p:extLst>
      <p:ext uri="{BB962C8B-B14F-4D97-AF65-F5344CB8AC3E}">
        <p14:creationId xmlns:p14="http://schemas.microsoft.com/office/powerpoint/2010/main" val="1735857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CD9C2CBC-5F71-4088-B6DC-C8A5575575D7}"/>
              </a:ext>
            </a:extLst>
          </p:cNvPr>
          <p:cNvSpPr>
            <a:spLocks noGrp="1"/>
          </p:cNvSpPr>
          <p:nvPr>
            <p:ph idx="1"/>
          </p:nvPr>
        </p:nvSpPr>
        <p:spPr>
          <a:xfrm>
            <a:off x="325967" y="1057388"/>
            <a:ext cx="11540067" cy="5453140"/>
          </a:xfrm>
        </p:spPr>
        <p:txBody>
          <a:bodyPr/>
          <a:lstStyle/>
          <a:p>
            <a:r>
              <a:rPr lang="en-US" altLang="zh-CN" dirty="0"/>
              <a:t>Beyond performance improvements</a:t>
            </a:r>
          </a:p>
          <a:p>
            <a:pPr lvl="1"/>
            <a:r>
              <a:rPr lang="en-US" altLang="zh-CN" dirty="0"/>
              <a:t>Flow startup delay</a:t>
            </a:r>
          </a:p>
        </p:txBody>
      </p:sp>
      <p:sp>
        <p:nvSpPr>
          <p:cNvPr id="3" name="灯片编号占位符 2">
            <a:extLst>
              <a:ext uri="{FF2B5EF4-FFF2-40B4-BE49-F238E27FC236}">
                <a16:creationId xmlns:a16="http://schemas.microsoft.com/office/drawing/2014/main" id="{B2402692-D752-4E0F-AB2C-6074C22537EE}"/>
              </a:ext>
            </a:extLst>
          </p:cNvPr>
          <p:cNvSpPr>
            <a:spLocks noGrp="1"/>
          </p:cNvSpPr>
          <p:nvPr>
            <p:ph type="sldNum" sz="quarter" idx="12"/>
          </p:nvPr>
        </p:nvSpPr>
        <p:spPr/>
        <p:txBody>
          <a:bodyPr/>
          <a:lstStyle/>
          <a:p>
            <a:fld id="{84BCC322-D5A9-47A8-A5BE-5D9C2195FFDA}" type="slidenum">
              <a:rPr lang="zh-CN" altLang="en-US" smtClean="0"/>
              <a:pPr/>
              <a:t>26</a:t>
            </a:fld>
            <a:endParaRPr lang="zh-CN" altLang="en-US" dirty="0"/>
          </a:p>
        </p:txBody>
      </p:sp>
      <p:sp>
        <p:nvSpPr>
          <p:cNvPr id="4" name="标题 3">
            <a:extLst>
              <a:ext uri="{FF2B5EF4-FFF2-40B4-BE49-F238E27FC236}">
                <a16:creationId xmlns:a16="http://schemas.microsoft.com/office/drawing/2014/main" id="{848085EE-7391-42B3-B135-1BBD6D00C37C}"/>
              </a:ext>
            </a:extLst>
          </p:cNvPr>
          <p:cNvSpPr>
            <a:spLocks noGrp="1"/>
          </p:cNvSpPr>
          <p:nvPr>
            <p:ph type="title"/>
          </p:nvPr>
        </p:nvSpPr>
        <p:spPr/>
        <p:txBody>
          <a:bodyPr/>
          <a:lstStyle/>
          <a:p>
            <a:r>
              <a:rPr lang="en-US" altLang="zh-CN" dirty="0"/>
              <a:t>4. </a:t>
            </a:r>
            <a:r>
              <a:rPr lang="en-US" altLang="zh-CN"/>
              <a:t>Evaluation</a:t>
            </a:r>
            <a:endParaRPr lang="zh-CN" altLang="en-US" dirty="0"/>
          </a:p>
        </p:txBody>
      </p:sp>
      <p:pic>
        <p:nvPicPr>
          <p:cNvPr id="6" name="图片 5">
            <a:extLst>
              <a:ext uri="{FF2B5EF4-FFF2-40B4-BE49-F238E27FC236}">
                <a16:creationId xmlns:a16="http://schemas.microsoft.com/office/drawing/2014/main" id="{6ACE0C55-483E-4B8A-9FD9-102DE5B52444}"/>
              </a:ext>
            </a:extLst>
          </p:cNvPr>
          <p:cNvPicPr>
            <a:picLocks noChangeAspect="1"/>
          </p:cNvPicPr>
          <p:nvPr/>
        </p:nvPicPr>
        <p:blipFill>
          <a:blip r:embed="rId3"/>
          <a:stretch>
            <a:fillRect/>
          </a:stretch>
        </p:blipFill>
        <p:spPr>
          <a:xfrm>
            <a:off x="1314415" y="2515540"/>
            <a:ext cx="4781585" cy="3381400"/>
          </a:xfrm>
          <a:prstGeom prst="rect">
            <a:avLst/>
          </a:prstGeom>
        </p:spPr>
      </p:pic>
      <p:sp>
        <p:nvSpPr>
          <p:cNvPr id="7" name="线形标注 1 7">
            <a:extLst>
              <a:ext uri="{FF2B5EF4-FFF2-40B4-BE49-F238E27FC236}">
                <a16:creationId xmlns:a16="http://schemas.microsoft.com/office/drawing/2014/main" id="{7923F255-B7CD-B954-2891-40CF3494E59B}"/>
              </a:ext>
            </a:extLst>
          </p:cNvPr>
          <p:cNvSpPr/>
          <p:nvPr/>
        </p:nvSpPr>
        <p:spPr>
          <a:xfrm>
            <a:off x="6852920" y="3247688"/>
            <a:ext cx="5222240" cy="958552"/>
          </a:xfrm>
          <a:prstGeom prst="borderCallout1">
            <a:avLst>
              <a:gd name="adj1" fmla="val 52019"/>
              <a:gd name="adj2" fmla="val -122"/>
              <a:gd name="adj3" fmla="val 166608"/>
              <a:gd name="adj4" fmla="val -23452"/>
            </a:avLst>
          </a:prstGeom>
          <a:noFill/>
          <a:ln w="28575">
            <a:solidFill>
              <a:srgbClr val="B522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400" dirty="0" err="1">
                <a:solidFill>
                  <a:srgbClr val="B52219"/>
                </a:solidFill>
              </a:rPr>
              <a:t>ScalaCN</a:t>
            </a:r>
            <a:r>
              <a:rPr kumimoji="1" lang="en-US" altLang="zh-CN" sz="2400" dirty="0">
                <a:solidFill>
                  <a:srgbClr val="B52219"/>
                </a:solidFill>
              </a:rPr>
              <a:t> incurs negligible side effects on startup performance</a:t>
            </a:r>
          </a:p>
        </p:txBody>
      </p:sp>
    </p:spTree>
    <p:extLst>
      <p:ext uri="{BB962C8B-B14F-4D97-AF65-F5344CB8AC3E}">
        <p14:creationId xmlns:p14="http://schemas.microsoft.com/office/powerpoint/2010/main" val="3211918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CD9C2CBC-5F71-4088-B6DC-C8A5575575D7}"/>
              </a:ext>
            </a:extLst>
          </p:cNvPr>
          <p:cNvSpPr>
            <a:spLocks noGrp="1"/>
          </p:cNvSpPr>
          <p:nvPr>
            <p:ph idx="1"/>
          </p:nvPr>
        </p:nvSpPr>
        <p:spPr>
          <a:xfrm>
            <a:off x="325967" y="1244414"/>
            <a:ext cx="11524657" cy="4622986"/>
          </a:xfrm>
        </p:spPr>
        <p:txBody>
          <a:bodyPr>
            <a:normAutofit fontScale="92500"/>
          </a:bodyPr>
          <a:lstStyle/>
          <a:p>
            <a:pPr>
              <a:lnSpc>
                <a:spcPct val="100000"/>
              </a:lnSpc>
              <a:buFont typeface="Wingdings" panose="05000000000000000000" pitchFamily="2" charset="2"/>
              <a:buChar char="n"/>
            </a:pPr>
            <a:r>
              <a:rPr lang="en-US" altLang="zh-CN" sz="2800" b="0" dirty="0"/>
              <a:t>We conduct the first study to uncover the scalability wall in a large-scale RCN, and pinpoint the culprit to be RNICs.</a:t>
            </a:r>
          </a:p>
          <a:p>
            <a:pPr>
              <a:lnSpc>
                <a:spcPct val="100000"/>
              </a:lnSpc>
              <a:buFont typeface="Wingdings" panose="05000000000000000000" pitchFamily="2" charset="2"/>
              <a:buChar char="n"/>
            </a:pPr>
            <a:r>
              <a:rPr lang="en-US" altLang="zh-CN" sz="2800" b="0" dirty="0"/>
              <a:t>We devise combinatorial causal testing based on RNICs’ common abstractions, so as to efficiently approximate RNICs’ internals and infer the root causes of performance issues.</a:t>
            </a:r>
          </a:p>
          <a:p>
            <a:pPr>
              <a:lnSpc>
                <a:spcPct val="100000"/>
              </a:lnSpc>
              <a:buFont typeface="Wingdings" panose="05000000000000000000" pitchFamily="2" charset="2"/>
              <a:buChar char="n"/>
            </a:pPr>
            <a:r>
              <a:rPr lang="en-US" altLang="zh-CN" sz="2800" b="0" dirty="0"/>
              <a:t>We devise an effective method to accommodate RNICs to RCN scaling. Evaluation on real-world workloads and the feedback from vendors confirm its efficacy. We are now gradually deploying </a:t>
            </a:r>
            <a:r>
              <a:rPr lang="en-US" altLang="zh-CN" sz="2800" b="0" dirty="0" err="1"/>
              <a:t>ScalaCN</a:t>
            </a:r>
            <a:r>
              <a:rPr lang="en-US" altLang="zh-CN" sz="2800" b="0" dirty="0"/>
              <a:t> over the production RCN.</a:t>
            </a:r>
          </a:p>
          <a:p>
            <a:pPr>
              <a:lnSpc>
                <a:spcPct val="100000"/>
              </a:lnSpc>
              <a:buFont typeface="Wingdings" panose="05000000000000000000" pitchFamily="2" charset="2"/>
              <a:buChar char="n"/>
            </a:pPr>
            <a:r>
              <a:rPr lang="en-US" altLang="zh-CN" sz="2800" b="0" dirty="0"/>
              <a:t>Code and data are released at </a:t>
            </a:r>
            <a:r>
              <a:rPr lang="en-US" altLang="zh-CN" sz="2800" b="0" u="sng" dirty="0">
                <a:solidFill>
                  <a:srgbClr val="0070C0"/>
                </a:solidFill>
                <a:hlinkClick r:id="rId3"/>
              </a:rPr>
              <a:t>https://scala-cn.github.io/</a:t>
            </a:r>
            <a:endParaRPr lang="en-US" altLang="zh-CN" sz="2800" b="0" u="sng" dirty="0">
              <a:solidFill>
                <a:srgbClr val="0070C0"/>
              </a:solidFill>
            </a:endParaRPr>
          </a:p>
        </p:txBody>
      </p:sp>
      <p:sp>
        <p:nvSpPr>
          <p:cNvPr id="3" name="灯片编号占位符 2">
            <a:extLst>
              <a:ext uri="{FF2B5EF4-FFF2-40B4-BE49-F238E27FC236}">
                <a16:creationId xmlns:a16="http://schemas.microsoft.com/office/drawing/2014/main" id="{B2402692-D752-4E0F-AB2C-6074C22537EE}"/>
              </a:ext>
            </a:extLst>
          </p:cNvPr>
          <p:cNvSpPr>
            <a:spLocks noGrp="1"/>
          </p:cNvSpPr>
          <p:nvPr>
            <p:ph type="sldNum" sz="quarter" idx="12"/>
          </p:nvPr>
        </p:nvSpPr>
        <p:spPr/>
        <p:txBody>
          <a:bodyPr/>
          <a:lstStyle/>
          <a:p>
            <a:fld id="{84BCC322-D5A9-47A8-A5BE-5D9C2195FFDA}" type="slidenum">
              <a:rPr lang="zh-CN" altLang="en-US" smtClean="0"/>
              <a:pPr/>
              <a:t>27</a:t>
            </a:fld>
            <a:endParaRPr lang="zh-CN" altLang="en-US" dirty="0"/>
          </a:p>
        </p:txBody>
      </p:sp>
      <p:sp>
        <p:nvSpPr>
          <p:cNvPr id="4" name="标题 3">
            <a:extLst>
              <a:ext uri="{FF2B5EF4-FFF2-40B4-BE49-F238E27FC236}">
                <a16:creationId xmlns:a16="http://schemas.microsoft.com/office/drawing/2014/main" id="{848085EE-7391-42B3-B135-1BBD6D00C37C}"/>
              </a:ext>
            </a:extLst>
          </p:cNvPr>
          <p:cNvSpPr>
            <a:spLocks noGrp="1"/>
          </p:cNvSpPr>
          <p:nvPr>
            <p:ph type="title"/>
          </p:nvPr>
        </p:nvSpPr>
        <p:spPr/>
        <p:txBody>
          <a:bodyPr/>
          <a:lstStyle/>
          <a:p>
            <a:r>
              <a:rPr lang="en-US" altLang="zh-CN" dirty="0"/>
              <a:t>5. Conclusion</a:t>
            </a:r>
            <a:endParaRPr lang="zh-CN" altLang="en-US" dirty="0"/>
          </a:p>
        </p:txBody>
      </p:sp>
      <p:sp>
        <p:nvSpPr>
          <p:cNvPr id="10" name="文本框 9">
            <a:extLst>
              <a:ext uri="{FF2B5EF4-FFF2-40B4-BE49-F238E27FC236}">
                <a16:creationId xmlns:a16="http://schemas.microsoft.com/office/drawing/2014/main" id="{1EA1EFE2-FBB6-4F8B-8E00-6852E89593E1}"/>
              </a:ext>
            </a:extLst>
          </p:cNvPr>
          <p:cNvSpPr txBox="1"/>
          <p:nvPr/>
        </p:nvSpPr>
        <p:spPr>
          <a:xfrm>
            <a:off x="9813849" y="4978180"/>
            <a:ext cx="1962302" cy="1077218"/>
          </a:xfrm>
          <a:prstGeom prst="rect">
            <a:avLst/>
          </a:prstGeom>
          <a:noFill/>
        </p:spPr>
        <p:txBody>
          <a:bodyPr wrap="square">
            <a:spAutoFit/>
          </a:bodyPr>
          <a:lstStyle/>
          <a:p>
            <a:pPr algn="ctr"/>
            <a:r>
              <a:rPr lang="en-US" altLang="zh-CN" sz="3200" b="1" dirty="0">
                <a:solidFill>
                  <a:srgbClr val="C00000"/>
                </a:solidFill>
                <a:latin typeface="Calibri" panose="020F0502020204030204" pitchFamily="34" charset="0"/>
                <a:cs typeface="Calibri" panose="020F0502020204030204" pitchFamily="34" charset="0"/>
              </a:rPr>
              <a:t>Thanks!</a:t>
            </a:r>
          </a:p>
          <a:p>
            <a:pPr algn="ctr"/>
            <a:r>
              <a:rPr lang="en-US" altLang="zh-CN" sz="3200" b="1" dirty="0">
                <a:solidFill>
                  <a:srgbClr val="C00000"/>
                </a:solidFill>
                <a:latin typeface="Calibri" panose="020F0502020204030204" pitchFamily="34" charset="0"/>
                <a:cs typeface="Calibri" panose="020F0502020204030204" pitchFamily="34" charset="0"/>
              </a:rPr>
              <a:t>Q &amp; A</a:t>
            </a:r>
            <a:endParaRPr lang="zh-CN" altLang="en-US" sz="3200" b="1" dirty="0">
              <a:solidFill>
                <a:srgbClr val="C00000"/>
              </a:solidFill>
              <a:latin typeface="Calibri" panose="020F0502020204030204" pitchFamily="34" charset="0"/>
              <a:cs typeface="Calibri" panose="020F0502020204030204" pitchFamily="34" charset="0"/>
            </a:endParaRPr>
          </a:p>
        </p:txBody>
      </p:sp>
      <p:sp>
        <p:nvSpPr>
          <p:cNvPr id="6" name="文本框 5">
            <a:extLst>
              <a:ext uri="{FF2B5EF4-FFF2-40B4-BE49-F238E27FC236}">
                <a16:creationId xmlns:a16="http://schemas.microsoft.com/office/drawing/2014/main" id="{AF7F7D09-A95E-4B0C-5825-622837457882}"/>
              </a:ext>
            </a:extLst>
          </p:cNvPr>
          <p:cNvSpPr txBox="1"/>
          <p:nvPr/>
        </p:nvSpPr>
        <p:spPr>
          <a:xfrm>
            <a:off x="373265" y="6030923"/>
            <a:ext cx="7824805" cy="523220"/>
          </a:xfrm>
          <a:prstGeom prst="rect">
            <a:avLst/>
          </a:prstGeom>
          <a:noFill/>
        </p:spPr>
        <p:txBody>
          <a:bodyPr wrap="square">
            <a:spAutoFit/>
          </a:bodyPr>
          <a:lstStyle/>
          <a:p>
            <a:r>
              <a:rPr lang="en" altLang="zh-CN" sz="2800" b="1" i="1" dirty="0">
                <a:effectLst/>
                <a:ea typeface="+mj-ea"/>
              </a:rPr>
              <a:t>Special thanks to Tsinghua </a:t>
            </a:r>
            <a:r>
              <a:rPr lang="en" altLang="zh-CN" sz="2800" b="1" i="1" dirty="0">
                <a:solidFill>
                  <a:srgbClr val="B52219"/>
                </a:solidFill>
                <a:effectLst/>
                <a:ea typeface="+mj-ea"/>
              </a:rPr>
              <a:t>Deng Feng Fund!</a:t>
            </a:r>
            <a:endParaRPr lang="zh-CN" altLang="en-US" sz="2800" b="1" i="1" dirty="0">
              <a:solidFill>
                <a:srgbClr val="B52219"/>
              </a:solidFill>
              <a:ea typeface="+mj-ea"/>
            </a:endParaRPr>
          </a:p>
        </p:txBody>
      </p:sp>
    </p:spTree>
    <p:extLst>
      <p:ext uri="{BB962C8B-B14F-4D97-AF65-F5344CB8AC3E}">
        <p14:creationId xmlns:p14="http://schemas.microsoft.com/office/powerpoint/2010/main" val="2009056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图片 82">
            <a:extLst>
              <a:ext uri="{FF2B5EF4-FFF2-40B4-BE49-F238E27FC236}">
                <a16:creationId xmlns:a16="http://schemas.microsoft.com/office/drawing/2014/main" id="{994AD10A-B0ED-CE45-A050-5A822CA339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3725" y="3910137"/>
            <a:ext cx="2247706" cy="2599281"/>
          </a:xfrm>
          <a:prstGeom prst="rect">
            <a:avLst/>
          </a:prstGeom>
        </p:spPr>
      </p:pic>
      <p:sp>
        <p:nvSpPr>
          <p:cNvPr id="6" name="内容占位符 5">
            <a:extLst>
              <a:ext uri="{FF2B5EF4-FFF2-40B4-BE49-F238E27FC236}">
                <a16:creationId xmlns:a16="http://schemas.microsoft.com/office/drawing/2014/main" id="{ECB3DEB1-22B3-46FA-BCCB-AD31A4E72420}"/>
              </a:ext>
            </a:extLst>
          </p:cNvPr>
          <p:cNvSpPr>
            <a:spLocks noGrp="1"/>
          </p:cNvSpPr>
          <p:nvPr>
            <p:ph idx="1"/>
          </p:nvPr>
        </p:nvSpPr>
        <p:spPr>
          <a:xfrm>
            <a:off x="325967" y="1057387"/>
            <a:ext cx="11540067" cy="5550647"/>
          </a:xfrm>
        </p:spPr>
        <p:txBody>
          <a:bodyPr>
            <a:normAutofit/>
          </a:bodyPr>
          <a:lstStyle/>
          <a:p>
            <a:r>
              <a:rPr lang="en-US" altLang="zh-CN" dirty="0"/>
              <a:t>Container is a pivotal technique</a:t>
            </a:r>
          </a:p>
          <a:p>
            <a:pPr lvl="1"/>
            <a:r>
              <a:rPr lang="en-US" altLang="zh-CN" dirty="0"/>
              <a:t>Building microservices</a:t>
            </a:r>
          </a:p>
          <a:p>
            <a:pPr lvl="1"/>
            <a:r>
              <a:rPr lang="en-US" altLang="zh-CN" dirty="0"/>
              <a:t>Deploying LLM training clusters at scale</a:t>
            </a:r>
          </a:p>
          <a:p>
            <a:pPr lvl="1"/>
            <a:r>
              <a:rPr lang="en-US" altLang="zh-CN" dirty="0"/>
              <a:t>Facilitating DevOps and CI/CD pipelines</a:t>
            </a:r>
          </a:p>
          <a:p>
            <a:r>
              <a:rPr lang="en-US" altLang="zh-CN" dirty="0"/>
              <a:t>Container networks enable seamless communications</a:t>
            </a:r>
          </a:p>
          <a:p>
            <a:pPr lvl="1"/>
            <a:r>
              <a:rPr lang="en-US" altLang="zh-CN" dirty="0"/>
              <a:t>Multi-tenancy</a:t>
            </a:r>
          </a:p>
          <a:p>
            <a:pPr lvl="1"/>
            <a:r>
              <a:rPr lang="en-US" altLang="zh-CN" dirty="0"/>
              <a:t>Network virtualization</a:t>
            </a:r>
          </a:p>
          <a:p>
            <a:pPr lvl="1"/>
            <a:r>
              <a:rPr lang="en-US" altLang="zh-CN" dirty="0"/>
              <a:t>High-performance container-to-container communications</a:t>
            </a:r>
          </a:p>
        </p:txBody>
      </p:sp>
      <p:sp>
        <p:nvSpPr>
          <p:cNvPr id="3" name="灯片编号占位符 2">
            <a:extLst>
              <a:ext uri="{FF2B5EF4-FFF2-40B4-BE49-F238E27FC236}">
                <a16:creationId xmlns:a16="http://schemas.microsoft.com/office/drawing/2014/main" id="{D1BDD0A6-B488-4E79-B8D3-1AD703EDC9E3}"/>
              </a:ext>
            </a:extLst>
          </p:cNvPr>
          <p:cNvSpPr>
            <a:spLocks noGrp="1"/>
          </p:cNvSpPr>
          <p:nvPr>
            <p:ph type="sldNum" sz="quarter" idx="12"/>
          </p:nvPr>
        </p:nvSpPr>
        <p:spPr/>
        <p:txBody>
          <a:bodyPr/>
          <a:lstStyle/>
          <a:p>
            <a:fld id="{84BCC322-D5A9-47A8-A5BE-5D9C2195FFDA}" type="slidenum">
              <a:rPr lang="zh-CN" altLang="en-US" smtClean="0"/>
              <a:pPr/>
              <a:t>3</a:t>
            </a:fld>
            <a:endParaRPr lang="zh-CN" altLang="en-US" dirty="0"/>
          </a:p>
        </p:txBody>
      </p:sp>
      <p:sp>
        <p:nvSpPr>
          <p:cNvPr id="5" name="标题 4">
            <a:extLst>
              <a:ext uri="{FF2B5EF4-FFF2-40B4-BE49-F238E27FC236}">
                <a16:creationId xmlns:a16="http://schemas.microsoft.com/office/drawing/2014/main" id="{699508DF-DABB-4F46-BDCC-11932DFAACD6}"/>
              </a:ext>
            </a:extLst>
          </p:cNvPr>
          <p:cNvSpPr>
            <a:spLocks noGrp="1"/>
          </p:cNvSpPr>
          <p:nvPr>
            <p:ph type="title"/>
          </p:nvPr>
        </p:nvSpPr>
        <p:spPr/>
        <p:txBody>
          <a:bodyPr/>
          <a:lstStyle/>
          <a:p>
            <a:r>
              <a:rPr lang="en-US" altLang="zh-CN" dirty="0"/>
              <a:t>1. Background</a:t>
            </a:r>
            <a:endParaRPr lang="zh-CN" altLang="en-US" dirty="0"/>
          </a:p>
        </p:txBody>
      </p:sp>
      <p:pic>
        <p:nvPicPr>
          <p:cNvPr id="4" name="图片 3">
            <a:extLst>
              <a:ext uri="{FF2B5EF4-FFF2-40B4-BE49-F238E27FC236}">
                <a16:creationId xmlns:a16="http://schemas.microsoft.com/office/drawing/2014/main" id="{C2B3A019-56B0-AE11-A0FD-8636FB173E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3252" y="1694606"/>
            <a:ext cx="599440" cy="599440"/>
          </a:xfrm>
          <a:prstGeom prst="rect">
            <a:avLst/>
          </a:prstGeom>
        </p:spPr>
      </p:pic>
      <p:pic>
        <p:nvPicPr>
          <p:cNvPr id="11" name="图片 10">
            <a:extLst>
              <a:ext uri="{FF2B5EF4-FFF2-40B4-BE49-F238E27FC236}">
                <a16:creationId xmlns:a16="http://schemas.microsoft.com/office/drawing/2014/main" id="{3EA9CC94-9DB6-0878-5649-5B93A29476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36620" y="2880360"/>
            <a:ext cx="480048" cy="480048"/>
          </a:xfrm>
          <a:prstGeom prst="rect">
            <a:avLst/>
          </a:prstGeom>
        </p:spPr>
      </p:pic>
      <p:pic>
        <p:nvPicPr>
          <p:cNvPr id="15" name="图片 14">
            <a:extLst>
              <a:ext uri="{FF2B5EF4-FFF2-40B4-BE49-F238E27FC236}">
                <a16:creationId xmlns:a16="http://schemas.microsoft.com/office/drawing/2014/main" id="{10BB7D3E-C960-C577-E3BE-70BB361F34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30090" y="2294046"/>
            <a:ext cx="493109" cy="493109"/>
          </a:xfrm>
          <a:prstGeom prst="rect">
            <a:avLst/>
          </a:prstGeom>
        </p:spPr>
      </p:pic>
    </p:spTree>
    <p:extLst>
      <p:ext uri="{BB962C8B-B14F-4D97-AF65-F5344CB8AC3E}">
        <p14:creationId xmlns:p14="http://schemas.microsoft.com/office/powerpoint/2010/main" val="2867863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7" end="7"/>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D5993-D3B6-3C50-F0B4-E25D31CAE08D}"/>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52231E80-D3BE-E1CC-18EA-A4EE00F3AF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5340" y="1591661"/>
            <a:ext cx="1968340" cy="1528744"/>
          </a:xfrm>
          <a:prstGeom prst="rect">
            <a:avLst/>
          </a:prstGeom>
          <a:noFill/>
          <a:extLst>
            <a:ext uri="{909E8E84-426E-40DD-AFC4-6F175D3DCCD1}">
              <a14:hiddenFill xmlns:a14="http://schemas.microsoft.com/office/drawing/2010/main">
                <a:solidFill>
                  <a:srgbClr val="FFFFFF"/>
                </a:solidFill>
              </a14:hiddenFill>
            </a:ext>
          </a:extLst>
        </p:spPr>
      </p:pic>
      <p:sp>
        <p:nvSpPr>
          <p:cNvPr id="6" name="内容占位符 5">
            <a:extLst>
              <a:ext uri="{FF2B5EF4-FFF2-40B4-BE49-F238E27FC236}">
                <a16:creationId xmlns:a16="http://schemas.microsoft.com/office/drawing/2014/main" id="{661D5C02-1DA3-22A1-CCF4-1BC77449D86C}"/>
              </a:ext>
            </a:extLst>
          </p:cNvPr>
          <p:cNvSpPr>
            <a:spLocks noGrp="1"/>
          </p:cNvSpPr>
          <p:nvPr>
            <p:ph idx="1"/>
          </p:nvPr>
        </p:nvSpPr>
        <p:spPr>
          <a:xfrm>
            <a:off x="325967" y="1057387"/>
            <a:ext cx="11540067" cy="5550647"/>
          </a:xfrm>
        </p:spPr>
        <p:txBody>
          <a:bodyPr>
            <a:normAutofit/>
          </a:bodyPr>
          <a:lstStyle/>
          <a:p>
            <a:r>
              <a:rPr lang="en-US" altLang="zh-CN" dirty="0"/>
              <a:t>RDMA-offloaded Container Network (RCN)</a:t>
            </a:r>
          </a:p>
          <a:p>
            <a:pPr lvl="1"/>
            <a:r>
              <a:rPr lang="en-US" altLang="zh-CN" dirty="0"/>
              <a:t>RDMA support</a:t>
            </a:r>
          </a:p>
          <a:p>
            <a:pPr lvl="1"/>
            <a:r>
              <a:rPr lang="en-US" altLang="zh-CN" dirty="0"/>
              <a:t>Hardware accelerated (through RDMA NICs)</a:t>
            </a:r>
          </a:p>
          <a:p>
            <a:pPr lvl="1"/>
            <a:r>
              <a:rPr lang="en-US" altLang="zh-CN" dirty="0"/>
              <a:t>Offloading packet switching for network virtualization</a:t>
            </a:r>
          </a:p>
        </p:txBody>
      </p:sp>
      <p:sp>
        <p:nvSpPr>
          <p:cNvPr id="3" name="灯片编号占位符 2">
            <a:extLst>
              <a:ext uri="{FF2B5EF4-FFF2-40B4-BE49-F238E27FC236}">
                <a16:creationId xmlns:a16="http://schemas.microsoft.com/office/drawing/2014/main" id="{4AEDBF2B-F390-3C03-38C1-671AE6B9080F}"/>
              </a:ext>
            </a:extLst>
          </p:cNvPr>
          <p:cNvSpPr>
            <a:spLocks noGrp="1"/>
          </p:cNvSpPr>
          <p:nvPr>
            <p:ph type="sldNum" sz="quarter" idx="12"/>
          </p:nvPr>
        </p:nvSpPr>
        <p:spPr/>
        <p:txBody>
          <a:bodyPr/>
          <a:lstStyle/>
          <a:p>
            <a:fld id="{84BCC322-D5A9-47A8-A5BE-5D9C2195FFDA}" type="slidenum">
              <a:rPr lang="zh-CN" altLang="en-US" smtClean="0"/>
              <a:pPr/>
              <a:t>4</a:t>
            </a:fld>
            <a:endParaRPr lang="zh-CN" altLang="en-US" dirty="0"/>
          </a:p>
        </p:txBody>
      </p:sp>
      <p:sp>
        <p:nvSpPr>
          <p:cNvPr id="5" name="标题 4">
            <a:extLst>
              <a:ext uri="{FF2B5EF4-FFF2-40B4-BE49-F238E27FC236}">
                <a16:creationId xmlns:a16="http://schemas.microsoft.com/office/drawing/2014/main" id="{5B733655-503A-EF9D-7591-88DB02341E55}"/>
              </a:ext>
            </a:extLst>
          </p:cNvPr>
          <p:cNvSpPr>
            <a:spLocks noGrp="1"/>
          </p:cNvSpPr>
          <p:nvPr>
            <p:ph type="title"/>
          </p:nvPr>
        </p:nvSpPr>
        <p:spPr/>
        <p:txBody>
          <a:bodyPr/>
          <a:lstStyle/>
          <a:p>
            <a:r>
              <a:rPr lang="en-US" altLang="zh-CN" dirty="0"/>
              <a:t>1. Background</a:t>
            </a:r>
            <a:endParaRPr lang="zh-CN" altLang="en-US" dirty="0"/>
          </a:p>
        </p:txBody>
      </p:sp>
      <p:grpSp>
        <p:nvGrpSpPr>
          <p:cNvPr id="65" name="组合 64">
            <a:extLst>
              <a:ext uri="{FF2B5EF4-FFF2-40B4-BE49-F238E27FC236}">
                <a16:creationId xmlns:a16="http://schemas.microsoft.com/office/drawing/2014/main" id="{6421C2D2-FBFF-B3A9-E994-E73AC9A78DC9}"/>
              </a:ext>
            </a:extLst>
          </p:cNvPr>
          <p:cNvGrpSpPr/>
          <p:nvPr/>
        </p:nvGrpSpPr>
        <p:grpSpPr>
          <a:xfrm>
            <a:off x="1216120" y="3696755"/>
            <a:ext cx="5076000" cy="2695157"/>
            <a:chOff x="3028718" y="3534766"/>
            <a:chExt cx="5076000" cy="2695157"/>
          </a:xfrm>
        </p:grpSpPr>
        <p:cxnSp>
          <p:nvCxnSpPr>
            <p:cNvPr id="2" name="直接连接符 94">
              <a:extLst>
                <a:ext uri="{FF2B5EF4-FFF2-40B4-BE49-F238E27FC236}">
                  <a16:creationId xmlns:a16="http://schemas.microsoft.com/office/drawing/2014/main" id="{05F3588B-F1BC-C8B6-CF3A-BE358D47BA1C}"/>
                </a:ext>
              </a:extLst>
            </p:cNvPr>
            <p:cNvCxnSpPr>
              <a:cxnSpLocks/>
              <a:stCxn id="39" idx="2"/>
              <a:endCxn id="8" idx="1"/>
            </p:cNvCxnSpPr>
            <p:nvPr/>
          </p:nvCxnSpPr>
          <p:spPr bwMode="auto">
            <a:xfrm>
              <a:off x="4127630" y="5191113"/>
              <a:ext cx="203721" cy="625807"/>
            </a:xfrm>
            <a:prstGeom prst="line">
              <a:avLst/>
            </a:prstGeom>
            <a:ln w="19050">
              <a:solidFill>
                <a:srgbClr val="2792FF"/>
              </a:solidFill>
            </a:ln>
          </p:spPr>
          <p:style>
            <a:lnRef idx="1">
              <a:schemeClr val="accent6"/>
            </a:lnRef>
            <a:fillRef idx="0">
              <a:schemeClr val="accent6"/>
            </a:fillRef>
            <a:effectRef idx="0">
              <a:schemeClr val="accent6"/>
            </a:effectRef>
            <a:fontRef idx="minor">
              <a:schemeClr val="tx1"/>
            </a:fontRef>
          </p:style>
        </p:cxnSp>
        <p:grpSp>
          <p:nvGrpSpPr>
            <p:cNvPr id="7" name="组合 6">
              <a:extLst>
                <a:ext uri="{FF2B5EF4-FFF2-40B4-BE49-F238E27FC236}">
                  <a16:creationId xmlns:a16="http://schemas.microsoft.com/office/drawing/2014/main" id="{F3D6799E-CEB6-4F1D-952A-FFD1593ECABE}"/>
                </a:ext>
              </a:extLst>
            </p:cNvPr>
            <p:cNvGrpSpPr/>
            <p:nvPr/>
          </p:nvGrpSpPr>
          <p:grpSpPr>
            <a:xfrm>
              <a:off x="4331351" y="5587886"/>
              <a:ext cx="2470734" cy="458068"/>
              <a:chOff x="3820335" y="4226446"/>
              <a:chExt cx="2470734" cy="458068"/>
            </a:xfrm>
          </p:grpSpPr>
          <p:pic>
            <p:nvPicPr>
              <p:cNvPr id="8" name="图形 7">
                <a:extLst>
                  <a:ext uri="{FF2B5EF4-FFF2-40B4-BE49-F238E27FC236}">
                    <a16:creationId xmlns:a16="http://schemas.microsoft.com/office/drawing/2014/main" id="{666CF293-D27E-A1D4-1A2C-1D4E105F9F6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20335" y="4226446"/>
                <a:ext cx="457340" cy="458068"/>
              </a:xfrm>
              <a:prstGeom prst="rect">
                <a:avLst/>
              </a:prstGeom>
            </p:spPr>
          </p:pic>
          <p:pic>
            <p:nvPicPr>
              <p:cNvPr id="9" name="图形 8">
                <a:extLst>
                  <a:ext uri="{FF2B5EF4-FFF2-40B4-BE49-F238E27FC236}">
                    <a16:creationId xmlns:a16="http://schemas.microsoft.com/office/drawing/2014/main" id="{64E60F1B-8423-7983-E558-1A6C502EC7A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40341" y="4226446"/>
                <a:ext cx="457340" cy="458068"/>
              </a:xfrm>
              <a:prstGeom prst="rect">
                <a:avLst/>
              </a:prstGeom>
            </p:spPr>
          </p:pic>
          <p:pic>
            <p:nvPicPr>
              <p:cNvPr id="10" name="图形 9">
                <a:extLst>
                  <a:ext uri="{FF2B5EF4-FFF2-40B4-BE49-F238E27FC236}">
                    <a16:creationId xmlns:a16="http://schemas.microsoft.com/office/drawing/2014/main" id="{EA9F42DC-4A97-8407-94FB-F6838DAD282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33729" y="4226446"/>
                <a:ext cx="457340" cy="458068"/>
              </a:xfrm>
              <a:prstGeom prst="rect">
                <a:avLst/>
              </a:prstGeom>
            </p:spPr>
          </p:pic>
        </p:grpSp>
        <p:cxnSp>
          <p:nvCxnSpPr>
            <p:cNvPr id="12" name="直接连接符 94">
              <a:extLst>
                <a:ext uri="{FF2B5EF4-FFF2-40B4-BE49-F238E27FC236}">
                  <a16:creationId xmlns:a16="http://schemas.microsoft.com/office/drawing/2014/main" id="{D9CF9EED-E12E-B3DA-4519-70D7E3A76CFC}"/>
                </a:ext>
              </a:extLst>
            </p:cNvPr>
            <p:cNvCxnSpPr>
              <a:cxnSpLocks/>
              <a:stCxn id="8" idx="3"/>
              <a:endCxn id="9" idx="1"/>
            </p:cNvCxnSpPr>
            <p:nvPr/>
          </p:nvCxnSpPr>
          <p:spPr bwMode="auto">
            <a:xfrm>
              <a:off x="4788691" y="5816920"/>
              <a:ext cx="562666" cy="0"/>
            </a:xfrm>
            <a:prstGeom prst="line">
              <a:avLst/>
            </a:prstGeom>
            <a:ln w="19050">
              <a:solidFill>
                <a:srgbClr val="2792FF"/>
              </a:solidFill>
            </a:ln>
          </p:spPr>
          <p:style>
            <a:lnRef idx="1">
              <a:schemeClr val="accent6"/>
            </a:lnRef>
            <a:fillRef idx="0">
              <a:schemeClr val="accent6"/>
            </a:fillRef>
            <a:effectRef idx="0">
              <a:schemeClr val="accent6"/>
            </a:effectRef>
            <a:fontRef idx="minor">
              <a:schemeClr val="tx1"/>
            </a:fontRef>
          </p:style>
        </p:cxnSp>
        <p:cxnSp>
          <p:nvCxnSpPr>
            <p:cNvPr id="13" name="直接连接符 94">
              <a:extLst>
                <a:ext uri="{FF2B5EF4-FFF2-40B4-BE49-F238E27FC236}">
                  <a16:creationId xmlns:a16="http://schemas.microsoft.com/office/drawing/2014/main" id="{DA5F2B4B-62FA-4595-95ED-7CF9F675086D}"/>
                </a:ext>
              </a:extLst>
            </p:cNvPr>
            <p:cNvCxnSpPr>
              <a:cxnSpLocks/>
              <a:stCxn id="9" idx="3"/>
              <a:endCxn id="10" idx="1"/>
            </p:cNvCxnSpPr>
            <p:nvPr/>
          </p:nvCxnSpPr>
          <p:spPr bwMode="auto">
            <a:xfrm>
              <a:off x="5808697" y="5816920"/>
              <a:ext cx="536048" cy="0"/>
            </a:xfrm>
            <a:prstGeom prst="line">
              <a:avLst/>
            </a:prstGeom>
            <a:ln w="19050">
              <a:solidFill>
                <a:srgbClr val="2792FF"/>
              </a:solidFill>
            </a:ln>
          </p:spPr>
          <p:style>
            <a:lnRef idx="1">
              <a:schemeClr val="accent6"/>
            </a:lnRef>
            <a:fillRef idx="0">
              <a:schemeClr val="accent6"/>
            </a:fillRef>
            <a:effectRef idx="0">
              <a:schemeClr val="accent6"/>
            </a:effectRef>
            <a:fontRef idx="minor">
              <a:schemeClr val="tx1"/>
            </a:fontRef>
          </p:style>
        </p:cxnSp>
        <p:cxnSp>
          <p:nvCxnSpPr>
            <p:cNvPr id="14" name="直接连接符 94">
              <a:extLst>
                <a:ext uri="{FF2B5EF4-FFF2-40B4-BE49-F238E27FC236}">
                  <a16:creationId xmlns:a16="http://schemas.microsoft.com/office/drawing/2014/main" id="{C28C0D3D-FE3D-569F-0B29-9F05C6A8EFE7}"/>
                </a:ext>
              </a:extLst>
            </p:cNvPr>
            <p:cNvCxnSpPr>
              <a:cxnSpLocks/>
              <a:stCxn id="64" idx="2"/>
              <a:endCxn id="10" idx="3"/>
            </p:cNvCxnSpPr>
            <p:nvPr/>
          </p:nvCxnSpPr>
          <p:spPr bwMode="auto">
            <a:xfrm flipH="1">
              <a:off x="6802085" y="5189888"/>
              <a:ext cx="214587" cy="627032"/>
            </a:xfrm>
            <a:prstGeom prst="line">
              <a:avLst/>
            </a:prstGeom>
            <a:ln w="19050">
              <a:solidFill>
                <a:srgbClr val="2792FF"/>
              </a:solidFill>
            </a:ln>
          </p:spPr>
          <p:style>
            <a:lnRef idx="1">
              <a:schemeClr val="accent6"/>
            </a:lnRef>
            <a:fillRef idx="0">
              <a:schemeClr val="accent6"/>
            </a:fillRef>
            <a:effectRef idx="0">
              <a:schemeClr val="accent6"/>
            </a:effectRef>
            <a:fontRef idx="minor">
              <a:schemeClr val="tx1"/>
            </a:fontRef>
          </p:style>
        </p:cxnSp>
        <p:grpSp>
          <p:nvGrpSpPr>
            <p:cNvPr id="16" name="组合 15">
              <a:extLst>
                <a:ext uri="{FF2B5EF4-FFF2-40B4-BE49-F238E27FC236}">
                  <a16:creationId xmlns:a16="http://schemas.microsoft.com/office/drawing/2014/main" id="{11A523E8-273A-9510-0052-7BADD588F9D2}"/>
                </a:ext>
              </a:extLst>
            </p:cNvPr>
            <p:cNvGrpSpPr/>
            <p:nvPr/>
          </p:nvGrpSpPr>
          <p:grpSpPr>
            <a:xfrm>
              <a:off x="3281818" y="5325035"/>
              <a:ext cx="4569801" cy="285335"/>
              <a:chOff x="2782605" y="3963595"/>
              <a:chExt cx="4569801" cy="285335"/>
            </a:xfrm>
          </p:grpSpPr>
          <p:sp>
            <p:nvSpPr>
              <p:cNvPr id="17" name="文本框 16">
                <a:extLst>
                  <a:ext uri="{FF2B5EF4-FFF2-40B4-BE49-F238E27FC236}">
                    <a16:creationId xmlns:a16="http://schemas.microsoft.com/office/drawing/2014/main" id="{4F0F1F59-3A71-007C-202D-1EC22B707429}"/>
                  </a:ext>
                </a:extLst>
              </p:cNvPr>
              <p:cNvSpPr txBox="1"/>
              <p:nvPr/>
            </p:nvSpPr>
            <p:spPr>
              <a:xfrm>
                <a:off x="6443183" y="3963595"/>
                <a:ext cx="909223" cy="285335"/>
              </a:xfrm>
              <a:prstGeom prst="rect">
                <a:avLst/>
              </a:prstGeom>
              <a:noFill/>
            </p:spPr>
            <p:txBody>
              <a:bodyPr wrap="none" rtlCol="0">
                <a:spAutoFit/>
              </a:bodyPr>
              <a:lstStyle/>
              <a:p>
                <a:pPr algn="ctr" defTabSz="914400" fontAlgn="base">
                  <a:lnSpc>
                    <a:spcPct val="110000"/>
                  </a:lnSpc>
                  <a:spcBef>
                    <a:spcPct val="0"/>
                  </a:spcBef>
                  <a:spcAft>
                    <a:spcPct val="0"/>
                  </a:spcAft>
                </a:pPr>
                <a:r>
                  <a:rPr lang="en-US" altLang="zh-CN" sz="1200">
                    <a:latin typeface="Calibri" panose="020F0502020204030204" pitchFamily="34" charset="0"/>
                    <a:ea typeface="Calibri" panose="020F0502020204030204" pitchFamily="34" charset="0"/>
                    <a:cs typeface="Calibri" panose="020F0502020204030204" pitchFamily="34" charset="0"/>
                  </a:rPr>
                  <a:t>10.1.1.2/24</a:t>
                </a:r>
                <a:endParaRPr lang="zh-CN" altLang="en-US" sz="1200" dirty="0">
                  <a:latin typeface="Calibri" panose="020F0502020204030204" pitchFamily="34" charset="0"/>
                  <a:ea typeface="楷体_GB2312" pitchFamily="49" charset="-122"/>
                  <a:cs typeface="Calibri" panose="020F0502020204030204" pitchFamily="34" charset="0"/>
                </a:endParaRPr>
              </a:p>
            </p:txBody>
          </p:sp>
          <p:sp>
            <p:nvSpPr>
              <p:cNvPr id="18" name="文本框 17">
                <a:extLst>
                  <a:ext uri="{FF2B5EF4-FFF2-40B4-BE49-F238E27FC236}">
                    <a16:creationId xmlns:a16="http://schemas.microsoft.com/office/drawing/2014/main" id="{9DA090DA-D1C0-F799-89F2-8EA41EDE59F3}"/>
                  </a:ext>
                </a:extLst>
              </p:cNvPr>
              <p:cNvSpPr txBox="1"/>
              <p:nvPr/>
            </p:nvSpPr>
            <p:spPr>
              <a:xfrm>
                <a:off x="2782605" y="3963595"/>
                <a:ext cx="909223" cy="285335"/>
              </a:xfrm>
              <a:prstGeom prst="rect">
                <a:avLst/>
              </a:prstGeom>
              <a:noFill/>
            </p:spPr>
            <p:txBody>
              <a:bodyPr wrap="none" rtlCol="0">
                <a:spAutoFit/>
              </a:bodyPr>
              <a:lstStyle/>
              <a:p>
                <a:pPr algn="ctr" defTabSz="914400" fontAlgn="base">
                  <a:lnSpc>
                    <a:spcPct val="110000"/>
                  </a:lnSpc>
                  <a:spcBef>
                    <a:spcPct val="0"/>
                  </a:spcBef>
                  <a:spcAft>
                    <a:spcPct val="0"/>
                  </a:spcAft>
                </a:pPr>
                <a:r>
                  <a:rPr lang="en-US" altLang="zh-CN" sz="1200">
                    <a:latin typeface="Calibri" panose="020F0502020204030204" pitchFamily="34" charset="0"/>
                    <a:ea typeface="Calibri" panose="020F0502020204030204" pitchFamily="34" charset="0"/>
                    <a:cs typeface="Calibri" panose="020F0502020204030204" pitchFamily="34" charset="0"/>
                  </a:rPr>
                  <a:t>10.1.1.1/24</a:t>
                </a:r>
                <a:endParaRPr lang="zh-CN" altLang="en-US" sz="1200" dirty="0">
                  <a:latin typeface="Calibri" panose="020F0502020204030204" pitchFamily="34" charset="0"/>
                  <a:ea typeface="楷体_GB2312" pitchFamily="49" charset="-122"/>
                  <a:cs typeface="Calibri" panose="020F0502020204030204" pitchFamily="34" charset="0"/>
                </a:endParaRPr>
              </a:p>
            </p:txBody>
          </p:sp>
        </p:grpSp>
        <p:cxnSp>
          <p:nvCxnSpPr>
            <p:cNvPr id="19" name="直线连接符 93">
              <a:extLst>
                <a:ext uri="{FF2B5EF4-FFF2-40B4-BE49-F238E27FC236}">
                  <a16:creationId xmlns:a16="http://schemas.microsoft.com/office/drawing/2014/main" id="{E453CA28-D00D-5209-D0F0-E0E7B02AEC1B}"/>
                </a:ext>
              </a:extLst>
            </p:cNvPr>
            <p:cNvCxnSpPr>
              <a:cxnSpLocks/>
            </p:cNvCxnSpPr>
            <p:nvPr/>
          </p:nvCxnSpPr>
          <p:spPr>
            <a:xfrm flipV="1">
              <a:off x="3028718" y="5339028"/>
              <a:ext cx="5076000" cy="12442"/>
            </a:xfrm>
            <a:prstGeom prst="line">
              <a:avLst/>
            </a:prstGeom>
            <a:ln w="2857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0" name="文本框 19">
              <a:extLst>
                <a:ext uri="{FF2B5EF4-FFF2-40B4-BE49-F238E27FC236}">
                  <a16:creationId xmlns:a16="http://schemas.microsoft.com/office/drawing/2014/main" id="{D7602D93-10D4-77E9-39C5-908CEE468FA3}"/>
                </a:ext>
              </a:extLst>
            </p:cNvPr>
            <p:cNvSpPr txBox="1"/>
            <p:nvPr/>
          </p:nvSpPr>
          <p:spPr>
            <a:xfrm>
              <a:off x="5187512" y="5046349"/>
              <a:ext cx="758413" cy="317459"/>
            </a:xfrm>
            <a:prstGeom prst="rect">
              <a:avLst/>
            </a:prstGeom>
            <a:noFill/>
          </p:spPr>
          <p:txBody>
            <a:bodyPr wrap="none" rtlCol="0">
              <a:spAutoFit/>
            </a:bodyPr>
            <a:lstStyle/>
            <a:p>
              <a:pPr algn="ctr" defTabSz="914400" fontAlgn="base">
                <a:lnSpc>
                  <a:spcPct val="110000"/>
                </a:lnSpc>
                <a:spcBef>
                  <a:spcPct val="0"/>
                </a:spcBef>
                <a:spcAft>
                  <a:spcPct val="0"/>
                </a:spcAft>
              </a:pPr>
              <a:r>
                <a:rPr lang="en-US" altLang="zh-CN" sz="1400" b="1">
                  <a:latin typeface="Calibri" panose="020F0502020204030204" pitchFamily="34" charset="0"/>
                  <a:ea typeface="Calibri" panose="020F0502020204030204" pitchFamily="34" charset="0"/>
                  <a:cs typeface="Calibri" panose="020F0502020204030204" pitchFamily="34" charset="0"/>
                </a:rPr>
                <a:t>Overlay</a:t>
              </a:r>
              <a:endParaRPr lang="zh-CN" altLang="en-US" sz="1400" b="1" dirty="0">
                <a:latin typeface="Calibri" panose="020F0502020204030204" pitchFamily="34" charset="0"/>
                <a:ea typeface="楷体_GB2312" pitchFamily="49" charset="-122"/>
                <a:cs typeface="Calibri" panose="020F0502020204030204" pitchFamily="34" charset="0"/>
              </a:endParaRPr>
            </a:p>
          </p:txBody>
        </p:sp>
        <p:sp>
          <p:nvSpPr>
            <p:cNvPr id="21" name="文本框 20">
              <a:extLst>
                <a:ext uri="{FF2B5EF4-FFF2-40B4-BE49-F238E27FC236}">
                  <a16:creationId xmlns:a16="http://schemas.microsoft.com/office/drawing/2014/main" id="{E3D09A3D-DD9F-65C2-0736-03D5CB7B5A78}"/>
                </a:ext>
              </a:extLst>
            </p:cNvPr>
            <p:cNvSpPr txBox="1"/>
            <p:nvPr/>
          </p:nvSpPr>
          <p:spPr>
            <a:xfrm>
              <a:off x="5135382" y="5322411"/>
              <a:ext cx="862672" cy="317459"/>
            </a:xfrm>
            <a:prstGeom prst="rect">
              <a:avLst/>
            </a:prstGeom>
            <a:noFill/>
          </p:spPr>
          <p:txBody>
            <a:bodyPr wrap="none" rtlCol="0">
              <a:spAutoFit/>
            </a:bodyPr>
            <a:lstStyle/>
            <a:p>
              <a:pPr algn="ctr" defTabSz="914400" fontAlgn="base">
                <a:lnSpc>
                  <a:spcPct val="110000"/>
                </a:lnSpc>
                <a:spcBef>
                  <a:spcPct val="0"/>
                </a:spcBef>
                <a:spcAft>
                  <a:spcPct val="0"/>
                </a:spcAft>
              </a:pPr>
              <a:r>
                <a:rPr lang="en-US" altLang="zh-CN" sz="1400" b="1" dirty="0">
                  <a:latin typeface="Calibri" panose="020F0502020204030204" pitchFamily="34" charset="0"/>
                  <a:ea typeface="Calibri" panose="020F0502020204030204" pitchFamily="34" charset="0"/>
                  <a:cs typeface="Calibri" panose="020F0502020204030204" pitchFamily="34" charset="0"/>
                </a:rPr>
                <a:t>Underlay</a:t>
              </a:r>
              <a:endParaRPr lang="zh-CN" altLang="en-US" sz="1400" b="1" dirty="0">
                <a:latin typeface="Calibri" panose="020F0502020204030204" pitchFamily="34" charset="0"/>
                <a:ea typeface="楷体_GB2312" pitchFamily="49" charset="-122"/>
                <a:cs typeface="Calibri" panose="020F0502020204030204" pitchFamily="34" charset="0"/>
              </a:endParaRPr>
            </a:p>
          </p:txBody>
        </p:sp>
        <p:sp>
          <p:nvSpPr>
            <p:cNvPr id="22" name="文本框 21">
              <a:extLst>
                <a:ext uri="{FF2B5EF4-FFF2-40B4-BE49-F238E27FC236}">
                  <a16:creationId xmlns:a16="http://schemas.microsoft.com/office/drawing/2014/main" id="{87877EA6-6D95-EC65-DEE9-330420F9F4F7}"/>
                </a:ext>
              </a:extLst>
            </p:cNvPr>
            <p:cNvSpPr txBox="1"/>
            <p:nvPr/>
          </p:nvSpPr>
          <p:spPr>
            <a:xfrm>
              <a:off x="4493139" y="5952924"/>
              <a:ext cx="2147158" cy="276999"/>
            </a:xfrm>
            <a:prstGeom prst="rect">
              <a:avLst/>
            </a:prstGeom>
            <a:noFill/>
          </p:spPr>
          <p:txBody>
            <a:bodyPr wrap="square">
              <a:spAutoFit/>
            </a:bodyPr>
            <a:lstStyle/>
            <a:p>
              <a:pPr algn="ctr"/>
              <a:r>
                <a:rPr lang="en-US" altLang="zh-CN" sz="1200" dirty="0">
                  <a:latin typeface="Calibri" panose="020F0502020204030204" pitchFamily="34" charset="0"/>
                  <a:ea typeface="Calibri" panose="020F0502020204030204" pitchFamily="34" charset="0"/>
                  <a:cs typeface="Calibri" panose="020F0502020204030204" pitchFamily="34" charset="0"/>
                </a:rPr>
                <a:t>Physical Switches/Routers</a:t>
              </a:r>
              <a:endParaRPr lang="zh-CN" altLang="en-US" sz="1200" dirty="0">
                <a:latin typeface="Calibri" panose="020F0502020204030204" pitchFamily="34" charset="0"/>
                <a:ea typeface="Microsoft YaHei" panose="020B0503020204020204" pitchFamily="34" charset="-122"/>
                <a:cs typeface="Calibri" panose="020F0502020204030204" pitchFamily="34" charset="0"/>
              </a:endParaRPr>
            </a:p>
          </p:txBody>
        </p:sp>
        <p:sp>
          <p:nvSpPr>
            <p:cNvPr id="23" name="圆角矩形 13">
              <a:extLst>
                <a:ext uri="{FF2B5EF4-FFF2-40B4-BE49-F238E27FC236}">
                  <a16:creationId xmlns:a16="http://schemas.microsoft.com/office/drawing/2014/main" id="{656C1130-415B-98C0-5B18-5EE5E5593A1B}"/>
                </a:ext>
              </a:extLst>
            </p:cNvPr>
            <p:cNvSpPr/>
            <p:nvPr/>
          </p:nvSpPr>
          <p:spPr>
            <a:xfrm>
              <a:off x="3050337" y="3592316"/>
              <a:ext cx="2154586" cy="1668783"/>
            </a:xfrm>
            <a:prstGeom prst="roundRect">
              <a:avLst>
                <a:gd name="adj" fmla="val 5307"/>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Calibri" panose="020F0502020204030204" pitchFamily="34" charset="0"/>
                <a:cs typeface="Calibri" panose="020F0502020204030204" pitchFamily="34" charset="0"/>
              </a:endParaRPr>
            </a:p>
          </p:txBody>
        </p:sp>
        <p:grpSp>
          <p:nvGrpSpPr>
            <p:cNvPr id="24" name="组合 23">
              <a:extLst>
                <a:ext uri="{FF2B5EF4-FFF2-40B4-BE49-F238E27FC236}">
                  <a16:creationId xmlns:a16="http://schemas.microsoft.com/office/drawing/2014/main" id="{D733452E-053F-8A06-B87E-19ABF7D64709}"/>
                </a:ext>
              </a:extLst>
            </p:cNvPr>
            <p:cNvGrpSpPr/>
            <p:nvPr/>
          </p:nvGrpSpPr>
          <p:grpSpPr>
            <a:xfrm>
              <a:off x="3377710" y="4245761"/>
              <a:ext cx="1499840" cy="283183"/>
              <a:chOff x="2880965" y="2884321"/>
              <a:chExt cx="1499840" cy="283183"/>
            </a:xfrm>
          </p:grpSpPr>
          <p:pic>
            <p:nvPicPr>
              <p:cNvPr id="25" name="图形 24">
                <a:extLst>
                  <a:ext uri="{FF2B5EF4-FFF2-40B4-BE49-F238E27FC236}">
                    <a16:creationId xmlns:a16="http://schemas.microsoft.com/office/drawing/2014/main" id="{1DAD1184-1BAA-F438-4D9D-C0967125A47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80965" y="2884321"/>
                <a:ext cx="282732" cy="283183"/>
              </a:xfrm>
              <a:prstGeom prst="rect">
                <a:avLst/>
              </a:prstGeom>
            </p:spPr>
          </p:pic>
          <p:pic>
            <p:nvPicPr>
              <p:cNvPr id="26" name="图形 25">
                <a:extLst>
                  <a:ext uri="{FF2B5EF4-FFF2-40B4-BE49-F238E27FC236}">
                    <a16:creationId xmlns:a16="http://schemas.microsoft.com/office/drawing/2014/main" id="{D63480C8-A740-8D58-8604-ED60307E476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89519" y="2884321"/>
                <a:ext cx="282732" cy="283183"/>
              </a:xfrm>
              <a:prstGeom prst="rect">
                <a:avLst/>
              </a:prstGeom>
            </p:spPr>
          </p:pic>
          <p:pic>
            <p:nvPicPr>
              <p:cNvPr id="27" name="图形 26">
                <a:extLst>
                  <a:ext uri="{FF2B5EF4-FFF2-40B4-BE49-F238E27FC236}">
                    <a16:creationId xmlns:a16="http://schemas.microsoft.com/office/drawing/2014/main" id="{3AE58861-F028-1225-CCC3-982BECCCD1B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98073" y="2884321"/>
                <a:ext cx="282732" cy="283183"/>
              </a:xfrm>
              <a:prstGeom prst="rect">
                <a:avLst/>
              </a:prstGeom>
            </p:spPr>
          </p:pic>
        </p:grpSp>
        <p:cxnSp>
          <p:nvCxnSpPr>
            <p:cNvPr id="28" name="直接连接符 78">
              <a:extLst>
                <a:ext uri="{FF2B5EF4-FFF2-40B4-BE49-F238E27FC236}">
                  <a16:creationId xmlns:a16="http://schemas.microsoft.com/office/drawing/2014/main" id="{8414124F-7450-B29F-D403-38E04572FD86}"/>
                </a:ext>
              </a:extLst>
            </p:cNvPr>
            <p:cNvCxnSpPr>
              <a:cxnSpLocks/>
              <a:stCxn id="25" idx="2"/>
              <a:endCxn id="38" idx="0"/>
            </p:cNvCxnSpPr>
            <p:nvPr/>
          </p:nvCxnSpPr>
          <p:spPr bwMode="auto">
            <a:xfrm>
              <a:off x="3519076" y="4528944"/>
              <a:ext cx="608554" cy="159416"/>
            </a:xfrm>
            <a:prstGeom prst="line">
              <a:avLst/>
            </a:prstGeom>
            <a:ln w="19050">
              <a:solidFill>
                <a:srgbClr val="2792FF"/>
              </a:solidFill>
            </a:ln>
          </p:spPr>
          <p:style>
            <a:lnRef idx="1">
              <a:schemeClr val="accent6"/>
            </a:lnRef>
            <a:fillRef idx="0">
              <a:schemeClr val="accent6"/>
            </a:fillRef>
            <a:effectRef idx="0">
              <a:schemeClr val="accent6"/>
            </a:effectRef>
            <a:fontRef idx="minor">
              <a:schemeClr val="tx1"/>
            </a:fontRef>
          </p:style>
        </p:cxnSp>
        <p:cxnSp>
          <p:nvCxnSpPr>
            <p:cNvPr id="29" name="直接连接符 79">
              <a:extLst>
                <a:ext uri="{FF2B5EF4-FFF2-40B4-BE49-F238E27FC236}">
                  <a16:creationId xmlns:a16="http://schemas.microsoft.com/office/drawing/2014/main" id="{CF162760-11CF-BF67-D883-DE7EC33F1029}"/>
                </a:ext>
              </a:extLst>
            </p:cNvPr>
            <p:cNvCxnSpPr>
              <a:cxnSpLocks/>
              <a:stCxn id="26" idx="2"/>
              <a:endCxn id="38" idx="0"/>
            </p:cNvCxnSpPr>
            <p:nvPr/>
          </p:nvCxnSpPr>
          <p:spPr bwMode="auto">
            <a:xfrm>
              <a:off x="4127630" y="4528944"/>
              <a:ext cx="0" cy="159416"/>
            </a:xfrm>
            <a:prstGeom prst="line">
              <a:avLst/>
            </a:prstGeom>
            <a:ln w="19050">
              <a:solidFill>
                <a:srgbClr val="2792FF"/>
              </a:solidFill>
            </a:ln>
          </p:spPr>
          <p:style>
            <a:lnRef idx="1">
              <a:schemeClr val="accent6"/>
            </a:lnRef>
            <a:fillRef idx="0">
              <a:schemeClr val="accent6"/>
            </a:fillRef>
            <a:effectRef idx="0">
              <a:schemeClr val="accent6"/>
            </a:effectRef>
            <a:fontRef idx="minor">
              <a:schemeClr val="tx1"/>
            </a:fontRef>
          </p:style>
        </p:cxnSp>
        <p:cxnSp>
          <p:nvCxnSpPr>
            <p:cNvPr id="30" name="直接连接符 82">
              <a:extLst>
                <a:ext uri="{FF2B5EF4-FFF2-40B4-BE49-F238E27FC236}">
                  <a16:creationId xmlns:a16="http://schemas.microsoft.com/office/drawing/2014/main" id="{B2A83CD4-296E-3D14-5BF6-63D6A5CAA3A5}"/>
                </a:ext>
              </a:extLst>
            </p:cNvPr>
            <p:cNvCxnSpPr>
              <a:cxnSpLocks/>
              <a:stCxn id="27" idx="2"/>
              <a:endCxn id="38" idx="0"/>
            </p:cNvCxnSpPr>
            <p:nvPr/>
          </p:nvCxnSpPr>
          <p:spPr bwMode="auto">
            <a:xfrm flipH="1">
              <a:off x="4127630" y="4528944"/>
              <a:ext cx="608554" cy="159416"/>
            </a:xfrm>
            <a:prstGeom prst="line">
              <a:avLst/>
            </a:prstGeom>
            <a:ln w="19050">
              <a:solidFill>
                <a:srgbClr val="2792FF"/>
              </a:solidFill>
            </a:ln>
          </p:spPr>
          <p:style>
            <a:lnRef idx="1">
              <a:schemeClr val="accent6"/>
            </a:lnRef>
            <a:fillRef idx="0">
              <a:schemeClr val="accent6"/>
            </a:fillRef>
            <a:effectRef idx="0">
              <a:schemeClr val="accent6"/>
            </a:effectRef>
            <a:fontRef idx="minor">
              <a:schemeClr val="tx1"/>
            </a:fontRef>
          </p:style>
        </p:cxnSp>
        <p:sp>
          <p:nvSpPr>
            <p:cNvPr id="31" name="文本框 30">
              <a:extLst>
                <a:ext uri="{FF2B5EF4-FFF2-40B4-BE49-F238E27FC236}">
                  <a16:creationId xmlns:a16="http://schemas.microsoft.com/office/drawing/2014/main" id="{5CB82CE8-BDF0-A9A5-93B6-7FEDA76A68B6}"/>
                </a:ext>
              </a:extLst>
            </p:cNvPr>
            <p:cNvSpPr txBox="1"/>
            <p:nvPr/>
          </p:nvSpPr>
          <p:spPr>
            <a:xfrm>
              <a:off x="3754322" y="3535991"/>
              <a:ext cx="746616" cy="349583"/>
            </a:xfrm>
            <a:prstGeom prst="rect">
              <a:avLst/>
            </a:prstGeom>
            <a:noFill/>
          </p:spPr>
          <p:txBody>
            <a:bodyPr wrap="none" rtlCol="0">
              <a:spAutoFit/>
            </a:bodyPr>
            <a:lstStyle/>
            <a:p>
              <a:pPr algn="ctr" defTabSz="914400" fontAlgn="base">
                <a:lnSpc>
                  <a:spcPct val="110000"/>
                </a:lnSpc>
                <a:spcBef>
                  <a:spcPct val="0"/>
                </a:spcBef>
                <a:spcAft>
                  <a:spcPct val="0"/>
                </a:spcAft>
              </a:pPr>
              <a:r>
                <a:rPr lang="en-US" altLang="zh-CN" sz="1600" b="1" dirty="0">
                  <a:latin typeface="Calibri" panose="020F0502020204030204" pitchFamily="34" charset="0"/>
                  <a:ea typeface="Calibri" panose="020F0502020204030204" pitchFamily="34" charset="0"/>
                  <a:cs typeface="Calibri" panose="020F0502020204030204" pitchFamily="34" charset="0"/>
                </a:rPr>
                <a:t>Host</a:t>
              </a:r>
              <a:r>
                <a:rPr lang="zh-CN" altLang="en-US" sz="1600" b="1" dirty="0">
                  <a:latin typeface="Calibri" panose="020F0502020204030204" pitchFamily="34" charset="0"/>
                  <a:ea typeface="楷体_GB2312" pitchFamily="49" charset="-122"/>
                  <a:cs typeface="Calibri" panose="020F0502020204030204" pitchFamily="34" charset="0"/>
                </a:rPr>
                <a:t> </a:t>
              </a:r>
              <a:r>
                <a:rPr lang="en-US" altLang="zh-CN" sz="1600" b="1" dirty="0">
                  <a:latin typeface="Calibri" panose="020F0502020204030204" pitchFamily="34" charset="0"/>
                  <a:ea typeface="Calibri" panose="020F0502020204030204" pitchFamily="34" charset="0"/>
                  <a:cs typeface="Calibri" panose="020F0502020204030204" pitchFamily="34" charset="0"/>
                </a:rPr>
                <a:t>A</a:t>
              </a:r>
              <a:endParaRPr lang="zh-CN" altLang="en-US" sz="1600" b="1" dirty="0">
                <a:latin typeface="Calibri" panose="020F0502020204030204" pitchFamily="34" charset="0"/>
                <a:ea typeface="楷体_GB2312" pitchFamily="49" charset="-122"/>
                <a:cs typeface="Calibri" panose="020F0502020204030204" pitchFamily="34" charset="0"/>
              </a:endParaRPr>
            </a:p>
          </p:txBody>
        </p:sp>
        <p:sp>
          <p:nvSpPr>
            <p:cNvPr id="32" name="文本框 31">
              <a:extLst>
                <a:ext uri="{FF2B5EF4-FFF2-40B4-BE49-F238E27FC236}">
                  <a16:creationId xmlns:a16="http://schemas.microsoft.com/office/drawing/2014/main" id="{B74F5B7F-76EC-0978-7CAC-E2B7B43046E7}"/>
                </a:ext>
              </a:extLst>
            </p:cNvPr>
            <p:cNvSpPr txBox="1"/>
            <p:nvPr/>
          </p:nvSpPr>
          <p:spPr>
            <a:xfrm>
              <a:off x="3515924" y="3997463"/>
              <a:ext cx="1223412" cy="285335"/>
            </a:xfrm>
            <a:prstGeom prst="rect">
              <a:avLst/>
            </a:prstGeom>
            <a:noFill/>
          </p:spPr>
          <p:txBody>
            <a:bodyPr wrap="none" rtlCol="0">
              <a:spAutoFit/>
            </a:bodyPr>
            <a:lstStyle/>
            <a:p>
              <a:pPr algn="ctr" defTabSz="914400" fontAlgn="base">
                <a:lnSpc>
                  <a:spcPct val="110000"/>
                </a:lnSpc>
                <a:spcBef>
                  <a:spcPct val="0"/>
                </a:spcBef>
                <a:spcAft>
                  <a:spcPct val="0"/>
                </a:spcAft>
              </a:pPr>
              <a:r>
                <a:rPr lang="en-US" altLang="zh-CN" sz="1200" dirty="0">
                  <a:latin typeface="Calibri" panose="020F0502020204030204" pitchFamily="34" charset="0"/>
                  <a:ea typeface="Calibri" panose="020F0502020204030204" pitchFamily="34" charset="0"/>
                  <a:cs typeface="Calibri" panose="020F0502020204030204" pitchFamily="34" charset="0"/>
                </a:rPr>
                <a:t>172.16.122.0/24</a:t>
              </a:r>
              <a:endParaRPr lang="zh-CN" altLang="en-US" sz="1200" dirty="0">
                <a:latin typeface="Calibri" panose="020F0502020204030204" pitchFamily="34" charset="0"/>
                <a:ea typeface="楷体_GB2312" pitchFamily="49" charset="-122"/>
                <a:cs typeface="Calibri" panose="020F0502020204030204" pitchFamily="34" charset="0"/>
              </a:endParaRPr>
            </a:p>
          </p:txBody>
        </p:sp>
        <p:sp>
          <p:nvSpPr>
            <p:cNvPr id="33" name="圆角矩形 50">
              <a:extLst>
                <a:ext uri="{FF2B5EF4-FFF2-40B4-BE49-F238E27FC236}">
                  <a16:creationId xmlns:a16="http://schemas.microsoft.com/office/drawing/2014/main" id="{9C5EF413-ABCA-247A-CF0A-CF423E22D713}"/>
                </a:ext>
              </a:extLst>
            </p:cNvPr>
            <p:cNvSpPr/>
            <p:nvPr/>
          </p:nvSpPr>
          <p:spPr>
            <a:xfrm>
              <a:off x="3211723" y="4033463"/>
              <a:ext cx="1831814" cy="557507"/>
            </a:xfrm>
            <a:prstGeom prst="roundRect">
              <a:avLst>
                <a:gd name="adj" fmla="val 7479"/>
              </a:avLst>
            </a:prstGeom>
            <a:noFill/>
            <a:ln w="28575">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Calibri" panose="020F0502020204030204" pitchFamily="34" charset="0"/>
                <a:cs typeface="Calibri" panose="020F0502020204030204" pitchFamily="34" charset="0"/>
              </a:endParaRPr>
            </a:p>
          </p:txBody>
        </p:sp>
        <p:grpSp>
          <p:nvGrpSpPr>
            <p:cNvPr id="34" name="组合 33">
              <a:extLst>
                <a:ext uri="{FF2B5EF4-FFF2-40B4-BE49-F238E27FC236}">
                  <a16:creationId xmlns:a16="http://schemas.microsoft.com/office/drawing/2014/main" id="{BAB9961C-5430-FECD-E3AB-4104B909C1B5}"/>
                </a:ext>
              </a:extLst>
            </p:cNvPr>
            <p:cNvGrpSpPr/>
            <p:nvPr/>
          </p:nvGrpSpPr>
          <p:grpSpPr>
            <a:xfrm>
              <a:off x="3526832" y="4658061"/>
              <a:ext cx="1414329" cy="276999"/>
              <a:chOff x="3056514" y="3296621"/>
              <a:chExt cx="1414329" cy="276999"/>
            </a:xfrm>
          </p:grpSpPr>
          <p:pic>
            <p:nvPicPr>
              <p:cNvPr id="35" name="图形 34">
                <a:extLst>
                  <a:ext uri="{FF2B5EF4-FFF2-40B4-BE49-F238E27FC236}">
                    <a16:creationId xmlns:a16="http://schemas.microsoft.com/office/drawing/2014/main" id="{01CC5F25-95D4-4546-8024-4A872153774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056514" y="3355194"/>
                <a:ext cx="159598" cy="159852"/>
              </a:xfrm>
              <a:prstGeom prst="rect">
                <a:avLst/>
              </a:prstGeom>
            </p:spPr>
          </p:pic>
          <p:sp>
            <p:nvSpPr>
              <p:cNvPr id="36" name="文本框 35">
                <a:extLst>
                  <a:ext uri="{FF2B5EF4-FFF2-40B4-BE49-F238E27FC236}">
                    <a16:creationId xmlns:a16="http://schemas.microsoft.com/office/drawing/2014/main" id="{16EB4904-2945-47E1-D6ED-F319FB773BB0}"/>
                  </a:ext>
                </a:extLst>
              </p:cNvPr>
              <p:cNvSpPr txBox="1"/>
              <p:nvPr/>
            </p:nvSpPr>
            <p:spPr>
              <a:xfrm>
                <a:off x="3178963" y="3296621"/>
                <a:ext cx="1291880" cy="276999"/>
              </a:xfrm>
              <a:prstGeom prst="rect">
                <a:avLst/>
              </a:prstGeom>
              <a:noFill/>
            </p:spPr>
            <p:txBody>
              <a:bodyPr wrap="square">
                <a:spAutoFit/>
              </a:bodyPr>
              <a:lstStyle/>
              <a:p>
                <a:r>
                  <a:rPr lang="en-US" altLang="zh-CN" sz="1200" dirty="0">
                    <a:latin typeface="Calibri" panose="020F0502020204030204" pitchFamily="34" charset="0"/>
                    <a:ea typeface="Calibri" panose="020F0502020204030204" pitchFamily="34" charset="0"/>
                    <a:cs typeface="Calibri" panose="020F0502020204030204" pitchFamily="34" charset="0"/>
                  </a:rPr>
                  <a:t>Software Switch</a:t>
                </a:r>
                <a:endParaRPr lang="zh-CN" altLang="en-US" sz="1200" dirty="0">
                  <a:latin typeface="Calibri" panose="020F0502020204030204" pitchFamily="34" charset="0"/>
                  <a:ea typeface="Microsoft YaHei" panose="020B0503020204020204" pitchFamily="34" charset="-122"/>
                  <a:cs typeface="Calibri" panose="020F0502020204030204" pitchFamily="34" charset="0"/>
                </a:endParaRPr>
              </a:p>
            </p:txBody>
          </p:sp>
        </p:grpSp>
        <p:sp>
          <p:nvSpPr>
            <p:cNvPr id="37" name="文本框 36">
              <a:extLst>
                <a:ext uri="{FF2B5EF4-FFF2-40B4-BE49-F238E27FC236}">
                  <a16:creationId xmlns:a16="http://schemas.microsoft.com/office/drawing/2014/main" id="{B4CA6D2D-6FB6-9D18-A8EE-56E668818C05}"/>
                </a:ext>
              </a:extLst>
            </p:cNvPr>
            <p:cNvSpPr txBox="1"/>
            <p:nvPr/>
          </p:nvSpPr>
          <p:spPr>
            <a:xfrm>
              <a:off x="3641570" y="3768045"/>
              <a:ext cx="972120" cy="276999"/>
            </a:xfrm>
            <a:prstGeom prst="rect">
              <a:avLst/>
            </a:prstGeom>
            <a:noFill/>
          </p:spPr>
          <p:txBody>
            <a:bodyPr wrap="square">
              <a:spAutoFit/>
            </a:bodyPr>
            <a:lstStyle/>
            <a:p>
              <a:pPr algn="ctr"/>
              <a:r>
                <a:rPr lang="en-US" altLang="zh-CN" sz="1200" dirty="0">
                  <a:latin typeface="Calibri" panose="020F0502020204030204" pitchFamily="34" charset="0"/>
                  <a:ea typeface="Calibri" panose="020F0502020204030204" pitchFamily="34" charset="0"/>
                  <a:cs typeface="Calibri" panose="020F0502020204030204" pitchFamily="34" charset="0"/>
                </a:rPr>
                <a:t>Containers</a:t>
              </a:r>
              <a:endParaRPr lang="zh-CN" altLang="en-US" sz="1200" dirty="0">
                <a:latin typeface="Calibri" panose="020F0502020204030204" pitchFamily="34" charset="0"/>
                <a:ea typeface="Microsoft YaHei" panose="020B0503020204020204" pitchFamily="34" charset="-122"/>
                <a:cs typeface="Calibri" panose="020F0502020204030204" pitchFamily="34" charset="0"/>
              </a:endParaRPr>
            </a:p>
          </p:txBody>
        </p:sp>
        <p:sp>
          <p:nvSpPr>
            <p:cNvPr id="38" name="圆角矩形 1">
              <a:extLst>
                <a:ext uri="{FF2B5EF4-FFF2-40B4-BE49-F238E27FC236}">
                  <a16:creationId xmlns:a16="http://schemas.microsoft.com/office/drawing/2014/main" id="{C20F6645-07CB-E87E-F8CD-A5B309F2B397}"/>
                </a:ext>
              </a:extLst>
            </p:cNvPr>
            <p:cNvSpPr/>
            <p:nvPr/>
          </p:nvSpPr>
          <p:spPr>
            <a:xfrm>
              <a:off x="3183216" y="4688360"/>
              <a:ext cx="1888828" cy="216401"/>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Calibri" panose="020F0502020204030204" pitchFamily="34" charset="0"/>
                <a:cs typeface="Calibri" panose="020F0502020204030204" pitchFamily="34" charset="0"/>
              </a:endParaRPr>
            </a:p>
          </p:txBody>
        </p:sp>
        <p:sp>
          <p:nvSpPr>
            <p:cNvPr id="39" name="圆角矩形 27">
              <a:extLst>
                <a:ext uri="{FF2B5EF4-FFF2-40B4-BE49-F238E27FC236}">
                  <a16:creationId xmlns:a16="http://schemas.microsoft.com/office/drawing/2014/main" id="{19E55CE8-A3E9-3794-0AC2-E9C9B01C2498}"/>
                </a:ext>
              </a:extLst>
            </p:cNvPr>
            <p:cNvSpPr/>
            <p:nvPr/>
          </p:nvSpPr>
          <p:spPr>
            <a:xfrm>
              <a:off x="3183216" y="4974712"/>
              <a:ext cx="1888828" cy="216401"/>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Calibri" panose="020F0502020204030204" pitchFamily="34" charset="0"/>
                <a:cs typeface="Calibri" panose="020F0502020204030204" pitchFamily="34" charset="0"/>
              </a:endParaRPr>
            </a:p>
          </p:txBody>
        </p:sp>
        <p:cxnSp>
          <p:nvCxnSpPr>
            <p:cNvPr id="40" name="直接连接符 82">
              <a:extLst>
                <a:ext uri="{FF2B5EF4-FFF2-40B4-BE49-F238E27FC236}">
                  <a16:creationId xmlns:a16="http://schemas.microsoft.com/office/drawing/2014/main" id="{2425FDB4-DFFA-448A-C4D2-8A8A8F70C089}"/>
                </a:ext>
              </a:extLst>
            </p:cNvPr>
            <p:cNvCxnSpPr>
              <a:cxnSpLocks/>
              <a:stCxn id="38" idx="2"/>
              <a:endCxn id="39" idx="0"/>
            </p:cNvCxnSpPr>
            <p:nvPr/>
          </p:nvCxnSpPr>
          <p:spPr bwMode="auto">
            <a:xfrm>
              <a:off x="4127630" y="4904761"/>
              <a:ext cx="0" cy="69951"/>
            </a:xfrm>
            <a:prstGeom prst="line">
              <a:avLst/>
            </a:prstGeom>
            <a:ln w="19050">
              <a:solidFill>
                <a:srgbClr val="2792FF"/>
              </a:solidFill>
            </a:ln>
          </p:spPr>
          <p:style>
            <a:lnRef idx="1">
              <a:schemeClr val="accent6"/>
            </a:lnRef>
            <a:fillRef idx="0">
              <a:schemeClr val="accent6"/>
            </a:fillRef>
            <a:effectRef idx="0">
              <a:schemeClr val="accent6"/>
            </a:effectRef>
            <a:fontRef idx="minor">
              <a:schemeClr val="tx1"/>
            </a:fontRef>
          </p:style>
        </p:cxnSp>
        <p:grpSp>
          <p:nvGrpSpPr>
            <p:cNvPr id="41" name="组合 40">
              <a:extLst>
                <a:ext uri="{FF2B5EF4-FFF2-40B4-BE49-F238E27FC236}">
                  <a16:creationId xmlns:a16="http://schemas.microsoft.com/office/drawing/2014/main" id="{E373FE7D-3A47-51AF-1362-5520C64B1635}"/>
                </a:ext>
              </a:extLst>
            </p:cNvPr>
            <p:cNvGrpSpPr/>
            <p:nvPr/>
          </p:nvGrpSpPr>
          <p:grpSpPr>
            <a:xfrm>
              <a:off x="3575965" y="4944413"/>
              <a:ext cx="1424554" cy="276999"/>
              <a:chOff x="3050625" y="3582973"/>
              <a:chExt cx="1424554" cy="276999"/>
            </a:xfrm>
          </p:grpSpPr>
          <p:sp>
            <p:nvSpPr>
              <p:cNvPr id="42" name="文本框 41">
                <a:extLst>
                  <a:ext uri="{FF2B5EF4-FFF2-40B4-BE49-F238E27FC236}">
                    <a16:creationId xmlns:a16="http://schemas.microsoft.com/office/drawing/2014/main" id="{8492314E-EBA9-AF8C-DAD4-55A089422FE7}"/>
                  </a:ext>
                </a:extLst>
              </p:cNvPr>
              <p:cNvSpPr txBox="1"/>
              <p:nvPr/>
            </p:nvSpPr>
            <p:spPr>
              <a:xfrm>
                <a:off x="3183299" y="3582973"/>
                <a:ext cx="1291880" cy="276999"/>
              </a:xfrm>
              <a:prstGeom prst="rect">
                <a:avLst/>
              </a:prstGeom>
              <a:noFill/>
            </p:spPr>
            <p:txBody>
              <a:bodyPr wrap="square">
                <a:spAutoFit/>
              </a:bodyPr>
              <a:lstStyle/>
              <a:p>
                <a:r>
                  <a:rPr lang="en-US" altLang="zh-CN" sz="1200">
                    <a:latin typeface="Calibri" panose="020F0502020204030204" pitchFamily="34" charset="0"/>
                    <a:ea typeface="Calibri" panose="020F0502020204030204" pitchFamily="34" charset="0"/>
                    <a:cs typeface="Calibri" panose="020F0502020204030204" pitchFamily="34" charset="0"/>
                  </a:rPr>
                  <a:t>Hardware NIC</a:t>
                </a:r>
                <a:endParaRPr lang="zh-CN" altLang="en-US" sz="1200" dirty="0">
                  <a:latin typeface="Calibri" panose="020F0502020204030204" pitchFamily="34" charset="0"/>
                  <a:ea typeface="Microsoft YaHei" panose="020B0503020204020204" pitchFamily="34" charset="-122"/>
                  <a:cs typeface="Calibri" panose="020F0502020204030204" pitchFamily="34" charset="0"/>
                </a:endParaRPr>
              </a:p>
            </p:txBody>
          </p:sp>
          <p:pic>
            <p:nvPicPr>
              <p:cNvPr id="43" name="图形 42">
                <a:extLst>
                  <a:ext uri="{FF2B5EF4-FFF2-40B4-BE49-F238E27FC236}">
                    <a16:creationId xmlns:a16="http://schemas.microsoft.com/office/drawing/2014/main" id="{C9F355FA-8C33-2C1E-357A-4E2595F4CB1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0625" y="3621215"/>
                <a:ext cx="171376" cy="200514"/>
              </a:xfrm>
              <a:prstGeom prst="rect">
                <a:avLst/>
              </a:prstGeom>
            </p:spPr>
          </p:pic>
        </p:grpSp>
        <p:sp>
          <p:nvSpPr>
            <p:cNvPr id="44" name="圆角矩形 42">
              <a:extLst>
                <a:ext uri="{FF2B5EF4-FFF2-40B4-BE49-F238E27FC236}">
                  <a16:creationId xmlns:a16="http://schemas.microsoft.com/office/drawing/2014/main" id="{57C7ACAB-9E81-84AB-C46E-88DEADDB36A3}"/>
                </a:ext>
              </a:extLst>
            </p:cNvPr>
            <p:cNvSpPr/>
            <p:nvPr/>
          </p:nvSpPr>
          <p:spPr>
            <a:xfrm>
              <a:off x="5939379" y="3591091"/>
              <a:ext cx="2154586" cy="1668783"/>
            </a:xfrm>
            <a:prstGeom prst="roundRect">
              <a:avLst>
                <a:gd name="adj" fmla="val 5307"/>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Calibri" panose="020F0502020204030204" pitchFamily="34" charset="0"/>
                <a:cs typeface="Calibri" panose="020F0502020204030204" pitchFamily="34" charset="0"/>
              </a:endParaRPr>
            </a:p>
          </p:txBody>
        </p:sp>
        <p:grpSp>
          <p:nvGrpSpPr>
            <p:cNvPr id="45" name="组合 44">
              <a:extLst>
                <a:ext uri="{FF2B5EF4-FFF2-40B4-BE49-F238E27FC236}">
                  <a16:creationId xmlns:a16="http://schemas.microsoft.com/office/drawing/2014/main" id="{A2357209-1242-F7E7-B5FF-2434EE4B0A7C}"/>
                </a:ext>
              </a:extLst>
            </p:cNvPr>
            <p:cNvGrpSpPr/>
            <p:nvPr/>
          </p:nvGrpSpPr>
          <p:grpSpPr>
            <a:xfrm>
              <a:off x="6266752" y="4244536"/>
              <a:ext cx="1499840" cy="283183"/>
              <a:chOff x="2880965" y="2884321"/>
              <a:chExt cx="1499840" cy="283183"/>
            </a:xfrm>
          </p:grpSpPr>
          <p:pic>
            <p:nvPicPr>
              <p:cNvPr id="46" name="图形 45">
                <a:extLst>
                  <a:ext uri="{FF2B5EF4-FFF2-40B4-BE49-F238E27FC236}">
                    <a16:creationId xmlns:a16="http://schemas.microsoft.com/office/drawing/2014/main" id="{3E86C0FE-B4EA-A422-5DD2-130F536EEEA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80965" y="2884321"/>
                <a:ext cx="282732" cy="283183"/>
              </a:xfrm>
              <a:prstGeom prst="rect">
                <a:avLst/>
              </a:prstGeom>
            </p:spPr>
          </p:pic>
          <p:pic>
            <p:nvPicPr>
              <p:cNvPr id="47" name="图形 46">
                <a:extLst>
                  <a:ext uri="{FF2B5EF4-FFF2-40B4-BE49-F238E27FC236}">
                    <a16:creationId xmlns:a16="http://schemas.microsoft.com/office/drawing/2014/main" id="{817D7785-19E0-A10A-7545-717B751E782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89519" y="2884321"/>
                <a:ext cx="282732" cy="283183"/>
              </a:xfrm>
              <a:prstGeom prst="rect">
                <a:avLst/>
              </a:prstGeom>
            </p:spPr>
          </p:pic>
          <p:pic>
            <p:nvPicPr>
              <p:cNvPr id="48" name="图形 47">
                <a:extLst>
                  <a:ext uri="{FF2B5EF4-FFF2-40B4-BE49-F238E27FC236}">
                    <a16:creationId xmlns:a16="http://schemas.microsoft.com/office/drawing/2014/main" id="{B56C6E98-4F15-88BB-55AC-C7CE0BEB2E1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98073" y="2884321"/>
                <a:ext cx="282732" cy="283183"/>
              </a:xfrm>
              <a:prstGeom prst="rect">
                <a:avLst/>
              </a:prstGeom>
            </p:spPr>
          </p:pic>
        </p:grpSp>
        <p:cxnSp>
          <p:nvCxnSpPr>
            <p:cNvPr id="49" name="直接连接符 78">
              <a:extLst>
                <a:ext uri="{FF2B5EF4-FFF2-40B4-BE49-F238E27FC236}">
                  <a16:creationId xmlns:a16="http://schemas.microsoft.com/office/drawing/2014/main" id="{B1E7652F-B779-7B66-D642-7F090A157D9E}"/>
                </a:ext>
              </a:extLst>
            </p:cNvPr>
            <p:cNvCxnSpPr>
              <a:cxnSpLocks/>
              <a:stCxn id="46" idx="2"/>
              <a:endCxn id="59" idx="0"/>
            </p:cNvCxnSpPr>
            <p:nvPr/>
          </p:nvCxnSpPr>
          <p:spPr bwMode="auto">
            <a:xfrm>
              <a:off x="6408118" y="4527719"/>
              <a:ext cx="608554" cy="159416"/>
            </a:xfrm>
            <a:prstGeom prst="line">
              <a:avLst/>
            </a:prstGeom>
            <a:ln w="19050">
              <a:solidFill>
                <a:srgbClr val="2792FF"/>
              </a:solidFill>
            </a:ln>
          </p:spPr>
          <p:style>
            <a:lnRef idx="1">
              <a:schemeClr val="accent6"/>
            </a:lnRef>
            <a:fillRef idx="0">
              <a:schemeClr val="accent6"/>
            </a:fillRef>
            <a:effectRef idx="0">
              <a:schemeClr val="accent6"/>
            </a:effectRef>
            <a:fontRef idx="minor">
              <a:schemeClr val="tx1"/>
            </a:fontRef>
          </p:style>
        </p:cxnSp>
        <p:cxnSp>
          <p:nvCxnSpPr>
            <p:cNvPr id="50" name="直接连接符 79">
              <a:extLst>
                <a:ext uri="{FF2B5EF4-FFF2-40B4-BE49-F238E27FC236}">
                  <a16:creationId xmlns:a16="http://schemas.microsoft.com/office/drawing/2014/main" id="{D5BB7AC2-30B5-30B6-7DCD-D94AF67AF29F}"/>
                </a:ext>
              </a:extLst>
            </p:cNvPr>
            <p:cNvCxnSpPr>
              <a:cxnSpLocks/>
              <a:stCxn id="47" idx="2"/>
              <a:endCxn id="59" idx="0"/>
            </p:cNvCxnSpPr>
            <p:nvPr/>
          </p:nvCxnSpPr>
          <p:spPr bwMode="auto">
            <a:xfrm>
              <a:off x="7016672" y="4527719"/>
              <a:ext cx="0" cy="159416"/>
            </a:xfrm>
            <a:prstGeom prst="line">
              <a:avLst/>
            </a:prstGeom>
            <a:ln w="19050">
              <a:solidFill>
                <a:srgbClr val="2792FF"/>
              </a:solidFill>
            </a:ln>
          </p:spPr>
          <p:style>
            <a:lnRef idx="1">
              <a:schemeClr val="accent6"/>
            </a:lnRef>
            <a:fillRef idx="0">
              <a:schemeClr val="accent6"/>
            </a:fillRef>
            <a:effectRef idx="0">
              <a:schemeClr val="accent6"/>
            </a:effectRef>
            <a:fontRef idx="minor">
              <a:schemeClr val="tx1"/>
            </a:fontRef>
          </p:style>
        </p:cxnSp>
        <p:cxnSp>
          <p:nvCxnSpPr>
            <p:cNvPr id="51" name="直接连接符 82">
              <a:extLst>
                <a:ext uri="{FF2B5EF4-FFF2-40B4-BE49-F238E27FC236}">
                  <a16:creationId xmlns:a16="http://schemas.microsoft.com/office/drawing/2014/main" id="{F6C17A63-3721-434F-1A5E-8D20A37E1B27}"/>
                </a:ext>
              </a:extLst>
            </p:cNvPr>
            <p:cNvCxnSpPr>
              <a:cxnSpLocks/>
              <a:stCxn id="48" idx="2"/>
              <a:endCxn id="59" idx="0"/>
            </p:cNvCxnSpPr>
            <p:nvPr/>
          </p:nvCxnSpPr>
          <p:spPr bwMode="auto">
            <a:xfrm flipH="1">
              <a:off x="7016672" y="4527719"/>
              <a:ext cx="608554" cy="159416"/>
            </a:xfrm>
            <a:prstGeom prst="line">
              <a:avLst/>
            </a:prstGeom>
            <a:ln w="19050">
              <a:solidFill>
                <a:srgbClr val="2792FF"/>
              </a:solidFill>
            </a:ln>
          </p:spPr>
          <p:style>
            <a:lnRef idx="1">
              <a:schemeClr val="accent6"/>
            </a:lnRef>
            <a:fillRef idx="0">
              <a:schemeClr val="accent6"/>
            </a:fillRef>
            <a:effectRef idx="0">
              <a:schemeClr val="accent6"/>
            </a:effectRef>
            <a:fontRef idx="minor">
              <a:schemeClr val="tx1"/>
            </a:fontRef>
          </p:style>
        </p:cxnSp>
        <p:sp>
          <p:nvSpPr>
            <p:cNvPr id="52" name="文本框 51">
              <a:extLst>
                <a:ext uri="{FF2B5EF4-FFF2-40B4-BE49-F238E27FC236}">
                  <a16:creationId xmlns:a16="http://schemas.microsoft.com/office/drawing/2014/main" id="{EAF68E74-444C-EA46-E02C-ECAA123F86B8}"/>
                </a:ext>
              </a:extLst>
            </p:cNvPr>
            <p:cNvSpPr txBox="1"/>
            <p:nvPr/>
          </p:nvSpPr>
          <p:spPr>
            <a:xfrm>
              <a:off x="6648174" y="3534766"/>
              <a:ext cx="736997" cy="349583"/>
            </a:xfrm>
            <a:prstGeom prst="rect">
              <a:avLst/>
            </a:prstGeom>
            <a:noFill/>
          </p:spPr>
          <p:txBody>
            <a:bodyPr wrap="none" rtlCol="0">
              <a:spAutoFit/>
            </a:bodyPr>
            <a:lstStyle/>
            <a:p>
              <a:pPr algn="ctr" defTabSz="914400" fontAlgn="base">
                <a:lnSpc>
                  <a:spcPct val="110000"/>
                </a:lnSpc>
                <a:spcBef>
                  <a:spcPct val="0"/>
                </a:spcBef>
                <a:spcAft>
                  <a:spcPct val="0"/>
                </a:spcAft>
              </a:pPr>
              <a:r>
                <a:rPr lang="en-US" altLang="zh-CN" sz="1600" b="1">
                  <a:latin typeface="Calibri" panose="020F0502020204030204" pitchFamily="34" charset="0"/>
                  <a:ea typeface="Calibri" panose="020F0502020204030204" pitchFamily="34" charset="0"/>
                  <a:cs typeface="Calibri" panose="020F0502020204030204" pitchFamily="34" charset="0"/>
                </a:rPr>
                <a:t>Host</a:t>
              </a:r>
              <a:r>
                <a:rPr lang="zh-CN" altLang="en-US" sz="1600" b="1">
                  <a:latin typeface="Calibri" panose="020F0502020204030204" pitchFamily="34" charset="0"/>
                  <a:ea typeface="楷体_GB2312" pitchFamily="49" charset="-122"/>
                  <a:cs typeface="Calibri" panose="020F0502020204030204" pitchFamily="34" charset="0"/>
                </a:rPr>
                <a:t> </a:t>
              </a:r>
              <a:r>
                <a:rPr lang="en-US" altLang="zh-CN" sz="1600" b="1">
                  <a:latin typeface="Calibri" panose="020F0502020204030204" pitchFamily="34" charset="0"/>
                  <a:ea typeface="Calibri" panose="020F0502020204030204" pitchFamily="34" charset="0"/>
                  <a:cs typeface="Calibri" panose="020F0502020204030204" pitchFamily="34" charset="0"/>
                </a:rPr>
                <a:t>B</a:t>
              </a:r>
              <a:endParaRPr lang="zh-CN" altLang="en-US" sz="1600" b="1" dirty="0">
                <a:latin typeface="Calibri" panose="020F0502020204030204" pitchFamily="34" charset="0"/>
                <a:ea typeface="楷体_GB2312" pitchFamily="49" charset="-122"/>
                <a:cs typeface="Calibri" panose="020F0502020204030204" pitchFamily="34" charset="0"/>
              </a:endParaRPr>
            </a:p>
          </p:txBody>
        </p:sp>
        <p:sp>
          <p:nvSpPr>
            <p:cNvPr id="53" name="文本框 52">
              <a:extLst>
                <a:ext uri="{FF2B5EF4-FFF2-40B4-BE49-F238E27FC236}">
                  <a16:creationId xmlns:a16="http://schemas.microsoft.com/office/drawing/2014/main" id="{577A0F49-D3B2-CA75-E429-E22122A211EF}"/>
                </a:ext>
              </a:extLst>
            </p:cNvPr>
            <p:cNvSpPr txBox="1"/>
            <p:nvPr/>
          </p:nvSpPr>
          <p:spPr>
            <a:xfrm>
              <a:off x="6404965" y="3996238"/>
              <a:ext cx="1223412" cy="285335"/>
            </a:xfrm>
            <a:prstGeom prst="rect">
              <a:avLst/>
            </a:prstGeom>
            <a:noFill/>
          </p:spPr>
          <p:txBody>
            <a:bodyPr wrap="none" rtlCol="0">
              <a:spAutoFit/>
            </a:bodyPr>
            <a:lstStyle/>
            <a:p>
              <a:pPr algn="ctr" defTabSz="914400" fontAlgn="base">
                <a:lnSpc>
                  <a:spcPct val="110000"/>
                </a:lnSpc>
                <a:spcBef>
                  <a:spcPct val="0"/>
                </a:spcBef>
                <a:spcAft>
                  <a:spcPct val="0"/>
                </a:spcAft>
              </a:pPr>
              <a:r>
                <a:rPr lang="en-US" altLang="zh-CN" sz="1200">
                  <a:latin typeface="Calibri" panose="020F0502020204030204" pitchFamily="34" charset="0"/>
                  <a:ea typeface="Calibri" panose="020F0502020204030204" pitchFamily="34" charset="0"/>
                  <a:cs typeface="Calibri" panose="020F0502020204030204" pitchFamily="34" charset="0"/>
                </a:rPr>
                <a:t>172.16.206.0/24</a:t>
              </a:r>
              <a:endParaRPr lang="zh-CN" altLang="en-US" sz="1200" dirty="0">
                <a:latin typeface="Calibri" panose="020F0502020204030204" pitchFamily="34" charset="0"/>
                <a:ea typeface="楷体_GB2312" pitchFamily="49" charset="-122"/>
                <a:cs typeface="Calibri" panose="020F0502020204030204" pitchFamily="34" charset="0"/>
              </a:endParaRPr>
            </a:p>
          </p:txBody>
        </p:sp>
        <p:sp>
          <p:nvSpPr>
            <p:cNvPr id="54" name="圆角矩形 52">
              <a:extLst>
                <a:ext uri="{FF2B5EF4-FFF2-40B4-BE49-F238E27FC236}">
                  <a16:creationId xmlns:a16="http://schemas.microsoft.com/office/drawing/2014/main" id="{25A5C2C7-183F-D6BB-47AF-86D112363D07}"/>
                </a:ext>
              </a:extLst>
            </p:cNvPr>
            <p:cNvSpPr/>
            <p:nvPr/>
          </p:nvSpPr>
          <p:spPr>
            <a:xfrm>
              <a:off x="6100765" y="4032238"/>
              <a:ext cx="1831814" cy="557507"/>
            </a:xfrm>
            <a:prstGeom prst="roundRect">
              <a:avLst>
                <a:gd name="adj" fmla="val 7479"/>
              </a:avLst>
            </a:prstGeom>
            <a:noFill/>
            <a:ln w="28575">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Calibri" panose="020F0502020204030204" pitchFamily="34" charset="0"/>
                <a:cs typeface="Calibri" panose="020F0502020204030204" pitchFamily="34" charset="0"/>
              </a:endParaRPr>
            </a:p>
          </p:txBody>
        </p:sp>
        <p:grpSp>
          <p:nvGrpSpPr>
            <p:cNvPr id="55" name="组合 54">
              <a:extLst>
                <a:ext uri="{FF2B5EF4-FFF2-40B4-BE49-F238E27FC236}">
                  <a16:creationId xmlns:a16="http://schemas.microsoft.com/office/drawing/2014/main" id="{30E20789-6D03-7883-3C17-FC3025B92733}"/>
                </a:ext>
              </a:extLst>
            </p:cNvPr>
            <p:cNvGrpSpPr/>
            <p:nvPr/>
          </p:nvGrpSpPr>
          <p:grpSpPr>
            <a:xfrm>
              <a:off x="6415874" y="4656836"/>
              <a:ext cx="1414329" cy="276999"/>
              <a:chOff x="5945556" y="3295396"/>
              <a:chExt cx="1414329" cy="276999"/>
            </a:xfrm>
          </p:grpSpPr>
          <p:pic>
            <p:nvPicPr>
              <p:cNvPr id="56" name="图形 55">
                <a:extLst>
                  <a:ext uri="{FF2B5EF4-FFF2-40B4-BE49-F238E27FC236}">
                    <a16:creationId xmlns:a16="http://schemas.microsoft.com/office/drawing/2014/main" id="{01992223-E81D-9255-B191-3CA013BA26D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45556" y="3353969"/>
                <a:ext cx="159598" cy="159852"/>
              </a:xfrm>
              <a:prstGeom prst="rect">
                <a:avLst/>
              </a:prstGeom>
            </p:spPr>
          </p:pic>
          <p:sp>
            <p:nvSpPr>
              <p:cNvPr id="57" name="文本框 56">
                <a:extLst>
                  <a:ext uri="{FF2B5EF4-FFF2-40B4-BE49-F238E27FC236}">
                    <a16:creationId xmlns:a16="http://schemas.microsoft.com/office/drawing/2014/main" id="{5672C769-3FEA-E684-8D29-D56BE3B65711}"/>
                  </a:ext>
                </a:extLst>
              </p:cNvPr>
              <p:cNvSpPr txBox="1"/>
              <p:nvPr/>
            </p:nvSpPr>
            <p:spPr>
              <a:xfrm>
                <a:off x="6068005" y="3295396"/>
                <a:ext cx="1291880" cy="276999"/>
              </a:xfrm>
              <a:prstGeom prst="rect">
                <a:avLst/>
              </a:prstGeom>
              <a:noFill/>
            </p:spPr>
            <p:txBody>
              <a:bodyPr wrap="square">
                <a:spAutoFit/>
              </a:bodyPr>
              <a:lstStyle/>
              <a:p>
                <a:r>
                  <a:rPr lang="en-US" altLang="zh-CN" sz="1200">
                    <a:latin typeface="Calibri" panose="020F0502020204030204" pitchFamily="34" charset="0"/>
                    <a:ea typeface="Calibri" panose="020F0502020204030204" pitchFamily="34" charset="0"/>
                    <a:cs typeface="Calibri" panose="020F0502020204030204" pitchFamily="34" charset="0"/>
                  </a:rPr>
                  <a:t>Software Switch</a:t>
                </a:r>
                <a:endParaRPr lang="zh-CN" altLang="en-US" sz="1200" dirty="0">
                  <a:latin typeface="Calibri" panose="020F0502020204030204" pitchFamily="34" charset="0"/>
                  <a:ea typeface="Microsoft YaHei" panose="020B0503020204020204" pitchFamily="34" charset="-122"/>
                  <a:cs typeface="Calibri" panose="020F0502020204030204" pitchFamily="34" charset="0"/>
                </a:endParaRPr>
              </a:p>
            </p:txBody>
          </p:sp>
        </p:grpSp>
        <p:sp>
          <p:nvSpPr>
            <p:cNvPr id="58" name="文本框 57">
              <a:extLst>
                <a:ext uri="{FF2B5EF4-FFF2-40B4-BE49-F238E27FC236}">
                  <a16:creationId xmlns:a16="http://schemas.microsoft.com/office/drawing/2014/main" id="{B5BC61C5-F371-B797-887F-04A3FD7E2A32}"/>
                </a:ext>
              </a:extLst>
            </p:cNvPr>
            <p:cNvSpPr txBox="1"/>
            <p:nvPr/>
          </p:nvSpPr>
          <p:spPr>
            <a:xfrm>
              <a:off x="6530612" y="3766820"/>
              <a:ext cx="972120" cy="276999"/>
            </a:xfrm>
            <a:prstGeom prst="rect">
              <a:avLst/>
            </a:prstGeom>
            <a:noFill/>
          </p:spPr>
          <p:txBody>
            <a:bodyPr wrap="square">
              <a:spAutoFit/>
            </a:bodyPr>
            <a:lstStyle/>
            <a:p>
              <a:pPr algn="ctr"/>
              <a:r>
                <a:rPr lang="en-US" altLang="zh-CN" sz="1200">
                  <a:latin typeface="Calibri" panose="020F0502020204030204" pitchFamily="34" charset="0"/>
                  <a:ea typeface="Calibri" panose="020F0502020204030204" pitchFamily="34" charset="0"/>
                  <a:cs typeface="Calibri" panose="020F0502020204030204" pitchFamily="34" charset="0"/>
                </a:rPr>
                <a:t>Containers</a:t>
              </a:r>
              <a:endParaRPr lang="zh-CN" altLang="en-US" sz="1200" dirty="0">
                <a:latin typeface="Calibri" panose="020F0502020204030204" pitchFamily="34" charset="0"/>
                <a:ea typeface="Microsoft YaHei" panose="020B0503020204020204" pitchFamily="34" charset="-122"/>
                <a:cs typeface="Calibri" panose="020F0502020204030204" pitchFamily="34" charset="0"/>
              </a:endParaRPr>
            </a:p>
          </p:txBody>
        </p:sp>
        <p:sp>
          <p:nvSpPr>
            <p:cNvPr id="59" name="圆角矩形 55">
              <a:extLst>
                <a:ext uri="{FF2B5EF4-FFF2-40B4-BE49-F238E27FC236}">
                  <a16:creationId xmlns:a16="http://schemas.microsoft.com/office/drawing/2014/main" id="{118256EF-F298-F357-EE86-8C18F3DF9337}"/>
                </a:ext>
              </a:extLst>
            </p:cNvPr>
            <p:cNvSpPr/>
            <p:nvPr/>
          </p:nvSpPr>
          <p:spPr>
            <a:xfrm>
              <a:off x="6072258" y="4687135"/>
              <a:ext cx="1888828" cy="216401"/>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Calibri" panose="020F0502020204030204" pitchFamily="34" charset="0"/>
                <a:cs typeface="Calibri" panose="020F0502020204030204" pitchFamily="34" charset="0"/>
              </a:endParaRPr>
            </a:p>
          </p:txBody>
        </p:sp>
        <p:cxnSp>
          <p:nvCxnSpPr>
            <p:cNvPr id="60" name="直接连接符 82">
              <a:extLst>
                <a:ext uri="{FF2B5EF4-FFF2-40B4-BE49-F238E27FC236}">
                  <a16:creationId xmlns:a16="http://schemas.microsoft.com/office/drawing/2014/main" id="{867CF0B6-93E9-7E46-D949-BB2ED872E400}"/>
                </a:ext>
              </a:extLst>
            </p:cNvPr>
            <p:cNvCxnSpPr>
              <a:cxnSpLocks/>
              <a:stCxn id="59" idx="2"/>
              <a:endCxn id="64" idx="0"/>
            </p:cNvCxnSpPr>
            <p:nvPr/>
          </p:nvCxnSpPr>
          <p:spPr bwMode="auto">
            <a:xfrm>
              <a:off x="7016672" y="4903536"/>
              <a:ext cx="0" cy="69951"/>
            </a:xfrm>
            <a:prstGeom prst="line">
              <a:avLst/>
            </a:prstGeom>
            <a:ln w="19050">
              <a:solidFill>
                <a:srgbClr val="2792FF"/>
              </a:solidFill>
            </a:ln>
          </p:spPr>
          <p:style>
            <a:lnRef idx="1">
              <a:schemeClr val="accent6"/>
            </a:lnRef>
            <a:fillRef idx="0">
              <a:schemeClr val="accent6"/>
            </a:fillRef>
            <a:effectRef idx="0">
              <a:schemeClr val="accent6"/>
            </a:effectRef>
            <a:fontRef idx="minor">
              <a:schemeClr val="tx1"/>
            </a:fontRef>
          </p:style>
        </p:cxnSp>
        <p:grpSp>
          <p:nvGrpSpPr>
            <p:cNvPr id="61" name="组合 60">
              <a:extLst>
                <a:ext uri="{FF2B5EF4-FFF2-40B4-BE49-F238E27FC236}">
                  <a16:creationId xmlns:a16="http://schemas.microsoft.com/office/drawing/2014/main" id="{3C4B5121-7B39-300C-AF97-99BE4F7B431F}"/>
                </a:ext>
              </a:extLst>
            </p:cNvPr>
            <p:cNvGrpSpPr/>
            <p:nvPr/>
          </p:nvGrpSpPr>
          <p:grpSpPr>
            <a:xfrm>
              <a:off x="6465007" y="4943188"/>
              <a:ext cx="1424554" cy="276999"/>
              <a:chOff x="5939667" y="3581748"/>
              <a:chExt cx="1424554" cy="276999"/>
            </a:xfrm>
          </p:grpSpPr>
          <p:sp>
            <p:nvSpPr>
              <p:cNvPr id="62" name="文本框 61">
                <a:extLst>
                  <a:ext uri="{FF2B5EF4-FFF2-40B4-BE49-F238E27FC236}">
                    <a16:creationId xmlns:a16="http://schemas.microsoft.com/office/drawing/2014/main" id="{8A6B7838-D41B-33D6-A66F-0B9A5F486AF8}"/>
                  </a:ext>
                </a:extLst>
              </p:cNvPr>
              <p:cNvSpPr txBox="1"/>
              <p:nvPr/>
            </p:nvSpPr>
            <p:spPr>
              <a:xfrm>
                <a:off x="6072341" y="3581748"/>
                <a:ext cx="1291880" cy="276999"/>
              </a:xfrm>
              <a:prstGeom prst="rect">
                <a:avLst/>
              </a:prstGeom>
              <a:noFill/>
            </p:spPr>
            <p:txBody>
              <a:bodyPr wrap="square">
                <a:spAutoFit/>
              </a:bodyPr>
              <a:lstStyle/>
              <a:p>
                <a:r>
                  <a:rPr lang="en-US" altLang="zh-CN" sz="1200">
                    <a:latin typeface="Calibri" panose="020F0502020204030204" pitchFamily="34" charset="0"/>
                    <a:ea typeface="Calibri" panose="020F0502020204030204" pitchFamily="34" charset="0"/>
                    <a:cs typeface="Calibri" panose="020F0502020204030204" pitchFamily="34" charset="0"/>
                  </a:rPr>
                  <a:t>Hardware NIC</a:t>
                </a:r>
                <a:endParaRPr lang="zh-CN" altLang="en-US" sz="1200" dirty="0">
                  <a:latin typeface="Calibri" panose="020F0502020204030204" pitchFamily="34" charset="0"/>
                  <a:ea typeface="Microsoft YaHei" panose="020B0503020204020204" pitchFamily="34" charset="-122"/>
                  <a:cs typeface="Calibri" panose="020F0502020204030204" pitchFamily="34" charset="0"/>
                </a:endParaRPr>
              </a:p>
            </p:txBody>
          </p:sp>
          <p:pic>
            <p:nvPicPr>
              <p:cNvPr id="63" name="图形 62">
                <a:extLst>
                  <a:ext uri="{FF2B5EF4-FFF2-40B4-BE49-F238E27FC236}">
                    <a16:creationId xmlns:a16="http://schemas.microsoft.com/office/drawing/2014/main" id="{01720EAF-56D7-8E59-205E-267ACDB7B3C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939667" y="3619990"/>
                <a:ext cx="171376" cy="200514"/>
              </a:xfrm>
              <a:prstGeom prst="rect">
                <a:avLst/>
              </a:prstGeom>
            </p:spPr>
          </p:pic>
        </p:grpSp>
        <p:sp>
          <p:nvSpPr>
            <p:cNvPr id="64" name="圆角矩形 56">
              <a:extLst>
                <a:ext uri="{FF2B5EF4-FFF2-40B4-BE49-F238E27FC236}">
                  <a16:creationId xmlns:a16="http://schemas.microsoft.com/office/drawing/2014/main" id="{56566CF3-7F38-5F61-7FC7-12693F3729F0}"/>
                </a:ext>
              </a:extLst>
            </p:cNvPr>
            <p:cNvSpPr/>
            <p:nvPr/>
          </p:nvSpPr>
          <p:spPr>
            <a:xfrm>
              <a:off x="6072258" y="4973487"/>
              <a:ext cx="1888828" cy="216401"/>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Calibri" panose="020F0502020204030204" pitchFamily="34" charset="0"/>
                <a:cs typeface="Calibri" panose="020F0502020204030204" pitchFamily="34" charset="0"/>
              </a:endParaRPr>
            </a:p>
          </p:txBody>
        </p:sp>
      </p:grpSp>
      <p:pic>
        <p:nvPicPr>
          <p:cNvPr id="15" name="图片 14">
            <a:extLst>
              <a:ext uri="{FF2B5EF4-FFF2-40B4-BE49-F238E27FC236}">
                <a16:creationId xmlns:a16="http://schemas.microsoft.com/office/drawing/2014/main" id="{BE70ED6E-AEC4-D289-745B-3FDAEB606AEE}"/>
              </a:ext>
            </a:extLst>
          </p:cNvPr>
          <p:cNvPicPr>
            <a:picLocks noChangeAspect="1"/>
          </p:cNvPicPr>
          <p:nvPr/>
        </p:nvPicPr>
        <p:blipFill>
          <a:blip r:embed="rId12"/>
          <a:stretch>
            <a:fillRect/>
          </a:stretch>
        </p:blipFill>
        <p:spPr>
          <a:xfrm>
            <a:off x="6950422" y="3411431"/>
            <a:ext cx="3798051" cy="2302818"/>
          </a:xfrm>
          <a:prstGeom prst="rect">
            <a:avLst/>
          </a:prstGeom>
        </p:spPr>
      </p:pic>
      <p:sp>
        <p:nvSpPr>
          <p:cNvPr id="66" name="文本框 65">
            <a:extLst>
              <a:ext uri="{FF2B5EF4-FFF2-40B4-BE49-F238E27FC236}">
                <a16:creationId xmlns:a16="http://schemas.microsoft.com/office/drawing/2014/main" id="{058C3030-6EC6-F338-3715-CF0D35332CD0}"/>
              </a:ext>
            </a:extLst>
          </p:cNvPr>
          <p:cNvSpPr txBox="1"/>
          <p:nvPr/>
        </p:nvSpPr>
        <p:spPr>
          <a:xfrm>
            <a:off x="7083430" y="5660858"/>
            <a:ext cx="3532890" cy="830997"/>
          </a:xfrm>
          <a:prstGeom prst="rect">
            <a:avLst/>
          </a:prstGeom>
          <a:noFill/>
        </p:spPr>
        <p:txBody>
          <a:bodyPr wrap="none" rtlCol="0">
            <a:spAutoFit/>
          </a:bodyPr>
          <a:lstStyle/>
          <a:p>
            <a:pPr algn="ctr"/>
            <a:r>
              <a:rPr lang="en-US" altLang="zh-CN" sz="2400" i="1" dirty="0"/>
              <a:t>At least </a:t>
            </a:r>
            <a:r>
              <a:rPr lang="en-US" altLang="zh-CN" sz="2400" b="1" i="1" dirty="0">
                <a:solidFill>
                  <a:srgbClr val="0000FF"/>
                </a:solidFill>
              </a:rPr>
              <a:t>3X</a:t>
            </a:r>
          </a:p>
          <a:p>
            <a:pPr algn="ctr"/>
            <a:r>
              <a:rPr lang="en-US" altLang="zh-CN" sz="2400" i="1" dirty="0"/>
              <a:t>performance improvement</a:t>
            </a:r>
            <a:endParaRPr lang="zh-CN" altLang="en-US" sz="2400" i="1" dirty="0"/>
          </a:p>
        </p:txBody>
      </p:sp>
    </p:spTree>
    <p:extLst>
      <p:ext uri="{BB962C8B-B14F-4D97-AF65-F5344CB8AC3E}">
        <p14:creationId xmlns:p14="http://schemas.microsoft.com/office/powerpoint/2010/main" val="707049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4409E-EBCD-E503-EB66-A0166C837272}"/>
            </a:ext>
          </a:extLst>
        </p:cNvPr>
        <p:cNvGrpSpPr/>
        <p:nvPr/>
      </p:nvGrpSpPr>
      <p:grpSpPr>
        <a:xfrm>
          <a:off x="0" y="0"/>
          <a:ext cx="0" cy="0"/>
          <a:chOff x="0" y="0"/>
          <a:chExt cx="0" cy="0"/>
        </a:xfrm>
      </p:grpSpPr>
      <p:sp>
        <p:nvSpPr>
          <p:cNvPr id="6" name="内容占位符 5">
            <a:extLst>
              <a:ext uri="{FF2B5EF4-FFF2-40B4-BE49-F238E27FC236}">
                <a16:creationId xmlns:a16="http://schemas.microsoft.com/office/drawing/2014/main" id="{178CBFC8-AB45-B733-E588-024C5EF1F641}"/>
              </a:ext>
            </a:extLst>
          </p:cNvPr>
          <p:cNvSpPr>
            <a:spLocks noGrp="1"/>
          </p:cNvSpPr>
          <p:nvPr>
            <p:ph idx="1"/>
          </p:nvPr>
        </p:nvSpPr>
        <p:spPr>
          <a:xfrm>
            <a:off x="325967" y="1057387"/>
            <a:ext cx="11540067" cy="5550647"/>
          </a:xfrm>
        </p:spPr>
        <p:txBody>
          <a:bodyPr>
            <a:normAutofit/>
          </a:bodyPr>
          <a:lstStyle/>
          <a:p>
            <a:r>
              <a:rPr lang="en-US" altLang="zh-CN" dirty="0"/>
              <a:t>An RCN in production</a:t>
            </a:r>
            <a:r>
              <a:rPr lang="zh-CN" altLang="en-US" dirty="0"/>
              <a:t> </a:t>
            </a:r>
            <a:r>
              <a:rPr lang="en-US" altLang="zh-CN" dirty="0"/>
              <a:t>has “scalability walls”</a:t>
            </a:r>
          </a:p>
          <a:p>
            <a:pPr lvl="1"/>
            <a:r>
              <a:rPr lang="en-US" altLang="zh-CN" dirty="0"/>
              <a:t>A typical RCN cluster in Alibaba Cloud</a:t>
            </a:r>
          </a:p>
          <a:p>
            <a:pPr lvl="2">
              <a:buFont typeface="Wingdings" panose="05000000000000000000" pitchFamily="2" charset="2"/>
              <a:buChar char="p"/>
            </a:pPr>
            <a:r>
              <a:rPr lang="en-US" altLang="zh-CN" dirty="0"/>
              <a:t>8K hosts</a:t>
            </a:r>
          </a:p>
          <a:p>
            <a:pPr lvl="2">
              <a:buFont typeface="Wingdings" panose="05000000000000000000" pitchFamily="2" charset="2"/>
              <a:buChar char="p"/>
            </a:pPr>
            <a:r>
              <a:rPr lang="en-US" altLang="zh-CN" dirty="0"/>
              <a:t>40K RNICs</a:t>
            </a:r>
          </a:p>
          <a:p>
            <a:pPr lvl="2">
              <a:buFont typeface="Wingdings" panose="05000000000000000000" pitchFamily="2" charset="2"/>
              <a:buChar char="p"/>
            </a:pPr>
            <a:r>
              <a:rPr lang="en-US" altLang="zh-CN" dirty="0"/>
              <a:t>0.5M active containers</a:t>
            </a:r>
          </a:p>
          <a:p>
            <a:pPr lvl="1"/>
            <a:r>
              <a:rPr lang="en-US" altLang="zh-CN" dirty="0"/>
              <a:t>0.4 M </a:t>
            </a:r>
            <a:r>
              <a:rPr lang="zh-CN" altLang="en-US" dirty="0"/>
              <a:t>→ </a:t>
            </a:r>
            <a:r>
              <a:rPr lang="en-US" altLang="zh-CN" dirty="0"/>
              <a:t>0.8 M containers</a:t>
            </a:r>
          </a:p>
          <a:p>
            <a:pPr lvl="2">
              <a:buFont typeface="Wingdings" panose="05000000000000000000" pitchFamily="2" charset="2"/>
              <a:buChar char="u"/>
            </a:pPr>
            <a:r>
              <a:rPr lang="en-US" altLang="zh-CN" dirty="0"/>
              <a:t>Bandwidth </a:t>
            </a:r>
            <a:r>
              <a:rPr lang="zh-CN" altLang="en-US" b="1" dirty="0">
                <a:solidFill>
                  <a:srgbClr val="B52219"/>
                </a:solidFill>
              </a:rPr>
              <a:t>↓</a:t>
            </a:r>
            <a:r>
              <a:rPr lang="en-US" altLang="zh-CN" b="1" dirty="0">
                <a:solidFill>
                  <a:srgbClr val="B52219"/>
                </a:solidFill>
              </a:rPr>
              <a:t>87%</a:t>
            </a:r>
          </a:p>
          <a:p>
            <a:pPr lvl="2">
              <a:buFont typeface="Wingdings" panose="05000000000000000000" pitchFamily="2" charset="2"/>
              <a:buChar char="u"/>
            </a:pPr>
            <a:r>
              <a:rPr lang="en-US" altLang="zh-CN" dirty="0"/>
              <a:t>Latency </a:t>
            </a:r>
            <a:r>
              <a:rPr lang="zh-CN" altLang="en-US" b="1" dirty="0">
                <a:solidFill>
                  <a:srgbClr val="B52219"/>
                </a:solidFill>
              </a:rPr>
              <a:t>↑</a:t>
            </a:r>
            <a:r>
              <a:rPr lang="en-US" altLang="zh-CN" b="1" dirty="0">
                <a:solidFill>
                  <a:srgbClr val="B52219"/>
                </a:solidFill>
              </a:rPr>
              <a:t>34X</a:t>
            </a:r>
          </a:p>
        </p:txBody>
      </p:sp>
      <p:sp>
        <p:nvSpPr>
          <p:cNvPr id="3" name="灯片编号占位符 2">
            <a:extLst>
              <a:ext uri="{FF2B5EF4-FFF2-40B4-BE49-F238E27FC236}">
                <a16:creationId xmlns:a16="http://schemas.microsoft.com/office/drawing/2014/main" id="{6CB712F7-845D-290C-5D9B-10534D833E2E}"/>
              </a:ext>
            </a:extLst>
          </p:cNvPr>
          <p:cNvSpPr>
            <a:spLocks noGrp="1"/>
          </p:cNvSpPr>
          <p:nvPr>
            <p:ph type="sldNum" sz="quarter" idx="12"/>
          </p:nvPr>
        </p:nvSpPr>
        <p:spPr/>
        <p:txBody>
          <a:bodyPr/>
          <a:lstStyle/>
          <a:p>
            <a:fld id="{84BCC322-D5A9-47A8-A5BE-5D9C2195FFDA}" type="slidenum">
              <a:rPr lang="zh-CN" altLang="en-US" smtClean="0"/>
              <a:pPr/>
              <a:t>5</a:t>
            </a:fld>
            <a:endParaRPr lang="zh-CN" altLang="en-US" dirty="0"/>
          </a:p>
        </p:txBody>
      </p:sp>
      <p:sp>
        <p:nvSpPr>
          <p:cNvPr id="5" name="标题 4">
            <a:extLst>
              <a:ext uri="{FF2B5EF4-FFF2-40B4-BE49-F238E27FC236}">
                <a16:creationId xmlns:a16="http://schemas.microsoft.com/office/drawing/2014/main" id="{2AD0199B-8FA8-725C-8D47-D363D1F87E0C}"/>
              </a:ext>
            </a:extLst>
          </p:cNvPr>
          <p:cNvSpPr>
            <a:spLocks noGrp="1"/>
          </p:cNvSpPr>
          <p:nvPr>
            <p:ph type="title"/>
          </p:nvPr>
        </p:nvSpPr>
        <p:spPr/>
        <p:txBody>
          <a:bodyPr/>
          <a:lstStyle/>
          <a:p>
            <a:r>
              <a:rPr lang="en-US" altLang="zh-CN" dirty="0"/>
              <a:t>2. Motivation</a:t>
            </a:r>
            <a:endParaRPr lang="zh-CN" altLang="en-US" dirty="0"/>
          </a:p>
        </p:txBody>
      </p:sp>
      <p:pic>
        <p:nvPicPr>
          <p:cNvPr id="2" name="图片 1">
            <a:extLst>
              <a:ext uri="{FF2B5EF4-FFF2-40B4-BE49-F238E27FC236}">
                <a16:creationId xmlns:a16="http://schemas.microsoft.com/office/drawing/2014/main" id="{C46DD178-2576-0B33-1A2A-46D7B57425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2806" y="2508136"/>
            <a:ext cx="5971476" cy="3292477"/>
          </a:xfrm>
          <a:prstGeom prst="rect">
            <a:avLst/>
          </a:prstGeom>
        </p:spPr>
      </p:pic>
    </p:spTree>
    <p:extLst>
      <p:ext uri="{BB962C8B-B14F-4D97-AF65-F5344CB8AC3E}">
        <p14:creationId xmlns:p14="http://schemas.microsoft.com/office/powerpoint/2010/main" val="2394213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04BFA5-4F63-C92A-5C0F-3030EA85F093}"/>
            </a:ext>
          </a:extLst>
        </p:cNvPr>
        <p:cNvGrpSpPr/>
        <p:nvPr/>
      </p:nvGrpSpPr>
      <p:grpSpPr>
        <a:xfrm>
          <a:off x="0" y="0"/>
          <a:ext cx="0" cy="0"/>
          <a:chOff x="0" y="0"/>
          <a:chExt cx="0" cy="0"/>
        </a:xfrm>
      </p:grpSpPr>
      <p:sp>
        <p:nvSpPr>
          <p:cNvPr id="6" name="内容占位符 5">
            <a:extLst>
              <a:ext uri="{FF2B5EF4-FFF2-40B4-BE49-F238E27FC236}">
                <a16:creationId xmlns:a16="http://schemas.microsoft.com/office/drawing/2014/main" id="{E9E82140-B6B9-0C25-A008-1E08E18E01CA}"/>
              </a:ext>
            </a:extLst>
          </p:cNvPr>
          <p:cNvSpPr>
            <a:spLocks noGrp="1"/>
          </p:cNvSpPr>
          <p:nvPr>
            <p:ph idx="1"/>
          </p:nvPr>
        </p:nvSpPr>
        <p:spPr>
          <a:xfrm>
            <a:off x="325967" y="1057387"/>
            <a:ext cx="11540067" cy="5550647"/>
          </a:xfrm>
        </p:spPr>
        <p:txBody>
          <a:bodyPr>
            <a:normAutofit/>
          </a:bodyPr>
          <a:lstStyle/>
          <a:p>
            <a:r>
              <a:rPr lang="en-US" altLang="zh-CN" dirty="0"/>
              <a:t>Measurement Study</a:t>
            </a:r>
          </a:p>
          <a:p>
            <a:pPr lvl="1"/>
            <a:r>
              <a:rPr lang="en-US" altLang="zh-CN" dirty="0"/>
              <a:t>Apr. 15, 2023 — Apr. 15th, 2024</a:t>
            </a:r>
          </a:p>
          <a:p>
            <a:pPr lvl="1"/>
            <a:r>
              <a:rPr lang="en-US" altLang="zh-CN" dirty="0"/>
              <a:t>Each host</a:t>
            </a:r>
            <a:r>
              <a:rPr lang="zh-CN" altLang="en-US" dirty="0"/>
              <a:t> </a:t>
            </a:r>
            <a:r>
              <a:rPr lang="en-US" altLang="zh-CN" dirty="0"/>
              <a:t>is</a:t>
            </a:r>
            <a:r>
              <a:rPr lang="zh-CN" altLang="en-US" dirty="0"/>
              <a:t> </a:t>
            </a:r>
            <a:r>
              <a:rPr lang="en-US" altLang="zh-CN" dirty="0"/>
              <a:t>equipped</a:t>
            </a:r>
            <a:r>
              <a:rPr lang="zh-CN" altLang="en-US" dirty="0"/>
              <a:t> </a:t>
            </a:r>
            <a:r>
              <a:rPr lang="en-US" altLang="zh-CN" dirty="0"/>
              <a:t>with 1 to 8 RNICs (mostly NVIDIA CX/BF series)</a:t>
            </a:r>
          </a:p>
          <a:p>
            <a:pPr lvl="1"/>
            <a:r>
              <a:rPr lang="en-US" altLang="zh-CN" dirty="0"/>
              <a:t>Data collection</a:t>
            </a:r>
          </a:p>
          <a:p>
            <a:pPr lvl="2">
              <a:buFont typeface="Wingdings" panose="05000000000000000000" pitchFamily="2" charset="2"/>
              <a:buChar char="p"/>
            </a:pPr>
            <a:r>
              <a:rPr lang="en-US" altLang="zh-CN" dirty="0"/>
              <a:t>RNIC and kernel statistics</a:t>
            </a:r>
          </a:p>
          <a:p>
            <a:pPr lvl="2">
              <a:buFont typeface="Wingdings" panose="05000000000000000000" pitchFamily="2" charset="2"/>
              <a:buChar char="p"/>
            </a:pPr>
            <a:r>
              <a:rPr lang="en-US" altLang="zh-CN" dirty="0"/>
              <a:t>Open </a:t>
            </a:r>
            <a:r>
              <a:rPr lang="en-US" altLang="zh-CN" dirty="0" err="1"/>
              <a:t>vSwitch</a:t>
            </a:r>
            <a:r>
              <a:rPr lang="en-US" altLang="zh-CN" dirty="0"/>
              <a:t> (OVS) status</a:t>
            </a:r>
          </a:p>
          <a:p>
            <a:pPr lvl="2">
              <a:buFont typeface="Wingdings" panose="05000000000000000000" pitchFamily="2" charset="2"/>
              <a:buChar char="p"/>
            </a:pPr>
            <a:r>
              <a:rPr lang="en-US" altLang="zh-CN" dirty="0"/>
              <a:t>Container network interface (Nimitz CNI in Alibaba) events</a:t>
            </a:r>
          </a:p>
        </p:txBody>
      </p:sp>
      <p:sp>
        <p:nvSpPr>
          <p:cNvPr id="3" name="灯片编号占位符 2">
            <a:extLst>
              <a:ext uri="{FF2B5EF4-FFF2-40B4-BE49-F238E27FC236}">
                <a16:creationId xmlns:a16="http://schemas.microsoft.com/office/drawing/2014/main" id="{2B234C65-7C01-1E4B-1549-2E2E43D6E5D1}"/>
              </a:ext>
            </a:extLst>
          </p:cNvPr>
          <p:cNvSpPr>
            <a:spLocks noGrp="1"/>
          </p:cNvSpPr>
          <p:nvPr>
            <p:ph type="sldNum" sz="quarter" idx="12"/>
          </p:nvPr>
        </p:nvSpPr>
        <p:spPr/>
        <p:txBody>
          <a:bodyPr/>
          <a:lstStyle/>
          <a:p>
            <a:fld id="{84BCC322-D5A9-47A8-A5BE-5D9C2195FFDA}" type="slidenum">
              <a:rPr lang="zh-CN" altLang="en-US" smtClean="0"/>
              <a:pPr/>
              <a:t>6</a:t>
            </a:fld>
            <a:endParaRPr lang="zh-CN" altLang="en-US" dirty="0"/>
          </a:p>
        </p:txBody>
      </p:sp>
      <p:sp>
        <p:nvSpPr>
          <p:cNvPr id="5" name="标题 4">
            <a:extLst>
              <a:ext uri="{FF2B5EF4-FFF2-40B4-BE49-F238E27FC236}">
                <a16:creationId xmlns:a16="http://schemas.microsoft.com/office/drawing/2014/main" id="{A1D9FDA0-A437-4079-B586-AC9AAFCA2421}"/>
              </a:ext>
            </a:extLst>
          </p:cNvPr>
          <p:cNvSpPr>
            <a:spLocks noGrp="1"/>
          </p:cNvSpPr>
          <p:nvPr>
            <p:ph type="title"/>
          </p:nvPr>
        </p:nvSpPr>
        <p:spPr/>
        <p:txBody>
          <a:bodyPr/>
          <a:lstStyle/>
          <a:p>
            <a:r>
              <a:rPr lang="en-US" altLang="zh-CN" dirty="0"/>
              <a:t>2. Motivation</a:t>
            </a:r>
            <a:endParaRPr lang="zh-CN" altLang="en-US" dirty="0"/>
          </a:p>
        </p:txBody>
      </p:sp>
    </p:spTree>
    <p:extLst>
      <p:ext uri="{BB962C8B-B14F-4D97-AF65-F5344CB8AC3E}">
        <p14:creationId xmlns:p14="http://schemas.microsoft.com/office/powerpoint/2010/main" val="1299801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1E069-B9D2-2A75-C9CB-DA0A134AB522}"/>
            </a:ext>
          </a:extLst>
        </p:cNvPr>
        <p:cNvGrpSpPr/>
        <p:nvPr/>
      </p:nvGrpSpPr>
      <p:grpSpPr>
        <a:xfrm>
          <a:off x="0" y="0"/>
          <a:ext cx="0" cy="0"/>
          <a:chOff x="0" y="0"/>
          <a:chExt cx="0" cy="0"/>
        </a:xfrm>
      </p:grpSpPr>
      <p:sp>
        <p:nvSpPr>
          <p:cNvPr id="6" name="内容占位符 5">
            <a:extLst>
              <a:ext uri="{FF2B5EF4-FFF2-40B4-BE49-F238E27FC236}">
                <a16:creationId xmlns:a16="http://schemas.microsoft.com/office/drawing/2014/main" id="{BB2BCF5C-1F71-6704-35CB-B36B51E42E22}"/>
              </a:ext>
            </a:extLst>
          </p:cNvPr>
          <p:cNvSpPr>
            <a:spLocks noGrp="1"/>
          </p:cNvSpPr>
          <p:nvPr>
            <p:ph idx="1"/>
          </p:nvPr>
        </p:nvSpPr>
        <p:spPr>
          <a:xfrm>
            <a:off x="325967" y="1057387"/>
            <a:ext cx="11540067" cy="5550647"/>
          </a:xfrm>
        </p:spPr>
        <p:txBody>
          <a:bodyPr>
            <a:normAutofit/>
          </a:bodyPr>
          <a:lstStyle/>
          <a:p>
            <a:r>
              <a:rPr lang="en-US" altLang="zh-CN" dirty="0"/>
              <a:t>Measurement Findings</a:t>
            </a:r>
          </a:p>
          <a:p>
            <a:pPr lvl="1"/>
            <a:r>
              <a:rPr lang="en-US" altLang="zh-CN" dirty="0"/>
              <a:t>Concrete symptoms of “scalability walls”:</a:t>
            </a:r>
          </a:p>
        </p:txBody>
      </p:sp>
      <p:sp>
        <p:nvSpPr>
          <p:cNvPr id="3" name="灯片编号占位符 2">
            <a:extLst>
              <a:ext uri="{FF2B5EF4-FFF2-40B4-BE49-F238E27FC236}">
                <a16:creationId xmlns:a16="http://schemas.microsoft.com/office/drawing/2014/main" id="{8B007B16-6575-F229-96BB-75992DB9C013}"/>
              </a:ext>
            </a:extLst>
          </p:cNvPr>
          <p:cNvSpPr>
            <a:spLocks noGrp="1"/>
          </p:cNvSpPr>
          <p:nvPr>
            <p:ph type="sldNum" sz="quarter" idx="12"/>
          </p:nvPr>
        </p:nvSpPr>
        <p:spPr/>
        <p:txBody>
          <a:bodyPr/>
          <a:lstStyle/>
          <a:p>
            <a:fld id="{84BCC322-D5A9-47A8-A5BE-5D9C2195FFDA}" type="slidenum">
              <a:rPr lang="zh-CN" altLang="en-US" smtClean="0"/>
              <a:pPr/>
              <a:t>7</a:t>
            </a:fld>
            <a:endParaRPr lang="zh-CN" altLang="en-US" dirty="0"/>
          </a:p>
        </p:txBody>
      </p:sp>
      <p:sp>
        <p:nvSpPr>
          <p:cNvPr id="5" name="标题 4">
            <a:extLst>
              <a:ext uri="{FF2B5EF4-FFF2-40B4-BE49-F238E27FC236}">
                <a16:creationId xmlns:a16="http://schemas.microsoft.com/office/drawing/2014/main" id="{DD1AE1F6-5110-2BE5-6397-FA75A5FEA836}"/>
              </a:ext>
            </a:extLst>
          </p:cNvPr>
          <p:cNvSpPr>
            <a:spLocks noGrp="1"/>
          </p:cNvSpPr>
          <p:nvPr>
            <p:ph type="title"/>
          </p:nvPr>
        </p:nvSpPr>
        <p:spPr/>
        <p:txBody>
          <a:bodyPr/>
          <a:lstStyle/>
          <a:p>
            <a:r>
              <a:rPr lang="en-US" altLang="zh-CN" dirty="0"/>
              <a:t>2. Motivation</a:t>
            </a:r>
            <a:endParaRPr lang="zh-CN" altLang="en-US" dirty="0"/>
          </a:p>
        </p:txBody>
      </p:sp>
      <p:graphicFrame>
        <p:nvGraphicFramePr>
          <p:cNvPr id="2" name="表格 1">
            <a:extLst>
              <a:ext uri="{FF2B5EF4-FFF2-40B4-BE49-F238E27FC236}">
                <a16:creationId xmlns:a16="http://schemas.microsoft.com/office/drawing/2014/main" id="{6A515974-30E7-8C4B-73BD-EB7948F2AA78}"/>
              </a:ext>
            </a:extLst>
          </p:cNvPr>
          <p:cNvGraphicFramePr>
            <a:graphicFrameLocks noGrp="1"/>
          </p:cNvGraphicFramePr>
          <p:nvPr>
            <p:extLst>
              <p:ext uri="{D42A27DB-BD31-4B8C-83A1-F6EECF244321}">
                <p14:modId xmlns:p14="http://schemas.microsoft.com/office/powerpoint/2010/main" val="248921089"/>
              </p:ext>
            </p:extLst>
          </p:nvPr>
        </p:nvGraphicFramePr>
        <p:xfrm>
          <a:off x="925262" y="2257363"/>
          <a:ext cx="10341476" cy="4114800"/>
        </p:xfrm>
        <a:graphic>
          <a:graphicData uri="http://schemas.openxmlformats.org/drawingml/2006/table">
            <a:tbl>
              <a:tblPr firstRow="1" bandRow="1">
                <a:tableStyleId>{C083E6E3-FA7D-4D7B-A595-EF9225AFEA82}</a:tableStyleId>
              </a:tblPr>
              <a:tblGrid>
                <a:gridCol w="6084471">
                  <a:extLst>
                    <a:ext uri="{9D8B030D-6E8A-4147-A177-3AD203B41FA5}">
                      <a16:colId xmlns:a16="http://schemas.microsoft.com/office/drawing/2014/main" val="866997184"/>
                    </a:ext>
                  </a:extLst>
                </a:gridCol>
                <a:gridCol w="2502141">
                  <a:extLst>
                    <a:ext uri="{9D8B030D-6E8A-4147-A177-3AD203B41FA5}">
                      <a16:colId xmlns:a16="http://schemas.microsoft.com/office/drawing/2014/main" val="2947997978"/>
                    </a:ext>
                  </a:extLst>
                </a:gridCol>
                <a:gridCol w="1754864">
                  <a:extLst>
                    <a:ext uri="{9D8B030D-6E8A-4147-A177-3AD203B41FA5}">
                      <a16:colId xmlns:a16="http://schemas.microsoft.com/office/drawing/2014/main" val="638064635"/>
                    </a:ext>
                  </a:extLst>
                </a:gridCol>
              </a:tblGrid>
              <a:tr h="456187">
                <a:tc>
                  <a:txBody>
                    <a:bodyPr/>
                    <a:lstStyle/>
                    <a:p>
                      <a:r>
                        <a:rPr lang="en" altLang="zh-CN" sz="2400" dirty="0"/>
                        <a:t>Symptom</a:t>
                      </a:r>
                      <a:endParaRPr lang="zh-CN" altLang="en-US" sz="2400" dirty="0"/>
                    </a:p>
                  </a:txBody>
                  <a:tcPr anchor="ctr"/>
                </a:tc>
                <a:tc>
                  <a:txBody>
                    <a:bodyPr/>
                    <a:lstStyle/>
                    <a:p>
                      <a:r>
                        <a:rPr lang="en-US" altLang="zh-CN" sz="2400" dirty="0"/>
                        <a:t>Layer</a:t>
                      </a:r>
                      <a:endParaRPr lang="zh-CN" altLang="en-US" sz="2400" dirty="0"/>
                    </a:p>
                  </a:txBody>
                  <a:tcPr anchor="ctr"/>
                </a:tc>
                <a:tc>
                  <a:txBody>
                    <a:bodyPr/>
                    <a:lstStyle/>
                    <a:p>
                      <a:r>
                        <a:rPr lang="en" altLang="zh-CN" sz="2400" dirty="0"/>
                        <a:t>Ratio</a:t>
                      </a:r>
                      <a:endParaRPr lang="zh-CN" altLang="en-US" sz="2400" dirty="0"/>
                    </a:p>
                  </a:txBody>
                  <a:tcPr anchor="ctr"/>
                </a:tc>
                <a:extLst>
                  <a:ext uri="{0D108BD9-81ED-4DB2-BD59-A6C34878D82A}">
                    <a16:rowId xmlns:a16="http://schemas.microsoft.com/office/drawing/2014/main" val="1265659276"/>
                  </a:ext>
                </a:extLst>
              </a:tr>
              <a:tr h="456187">
                <a:tc>
                  <a:txBody>
                    <a:bodyPr/>
                    <a:lstStyle/>
                    <a:p>
                      <a:r>
                        <a:rPr lang="en" altLang="zh-CN" sz="2400" dirty="0"/>
                        <a:t>Repetitive flow re-offloading</a:t>
                      </a:r>
                      <a:endParaRPr lang="zh-CN" altLang="en-US" sz="2400" dirty="0"/>
                    </a:p>
                  </a:txBody>
                  <a:tcPr anchor="ctr"/>
                </a:tc>
                <a:tc>
                  <a:txBody>
                    <a:bodyPr/>
                    <a:lstStyle/>
                    <a:p>
                      <a:r>
                        <a:rPr lang="en" altLang="zh-CN" sz="2400" dirty="0"/>
                        <a:t>Virtual Switch</a:t>
                      </a:r>
                      <a:endParaRPr lang="zh-CN" altLang="en-US" sz="2400" dirty="0"/>
                    </a:p>
                  </a:txBody>
                  <a:tcPr anchor="ctr"/>
                </a:tc>
                <a:tc>
                  <a:txBody>
                    <a:bodyPr/>
                    <a:lstStyle/>
                    <a:p>
                      <a:r>
                        <a:rPr lang="en-US" altLang="zh-CN" sz="2400" dirty="0"/>
                        <a:t>17.1%</a:t>
                      </a:r>
                      <a:endParaRPr lang="zh-CN" altLang="en-US" sz="2400" dirty="0"/>
                    </a:p>
                  </a:txBody>
                  <a:tcPr anchor="ctr"/>
                </a:tc>
                <a:extLst>
                  <a:ext uri="{0D108BD9-81ED-4DB2-BD59-A6C34878D82A}">
                    <a16:rowId xmlns:a16="http://schemas.microsoft.com/office/drawing/2014/main" val="1749188204"/>
                  </a:ext>
                </a:extLst>
              </a:tr>
              <a:tr h="456187">
                <a:tc>
                  <a:txBody>
                    <a:bodyPr/>
                    <a:lstStyle/>
                    <a:p>
                      <a:r>
                        <a:rPr lang="en" altLang="zh-CN" sz="2400" dirty="0"/>
                        <a:t>Kernel stagnation</a:t>
                      </a:r>
                      <a:endParaRPr lang="zh-CN" altLang="en-US" sz="2400" dirty="0"/>
                    </a:p>
                  </a:txBody>
                  <a:tcPr anchor="ctr"/>
                </a:tc>
                <a:tc>
                  <a:txBody>
                    <a:bodyPr/>
                    <a:lstStyle/>
                    <a:p>
                      <a:r>
                        <a:rPr lang="en" altLang="zh-CN" sz="2400" dirty="0">
                          <a:solidFill>
                            <a:srgbClr val="0000FF"/>
                          </a:solidFill>
                        </a:rPr>
                        <a:t>RNIC driver</a:t>
                      </a:r>
                      <a:endParaRPr lang="zh-CN" altLang="en-US" sz="2400" dirty="0">
                        <a:solidFill>
                          <a:srgbClr val="0000FF"/>
                        </a:solidFill>
                      </a:endParaRPr>
                    </a:p>
                  </a:txBody>
                  <a:tcPr anchor="ctr"/>
                </a:tc>
                <a:tc>
                  <a:txBody>
                    <a:bodyPr/>
                    <a:lstStyle/>
                    <a:p>
                      <a:r>
                        <a:rPr lang="en-US" altLang="zh-CN" sz="2400" dirty="0"/>
                        <a:t>5.9%</a:t>
                      </a:r>
                      <a:endParaRPr lang="zh-CN" altLang="en-US" sz="2400" dirty="0"/>
                    </a:p>
                  </a:txBody>
                  <a:tcPr anchor="ctr"/>
                </a:tc>
                <a:extLst>
                  <a:ext uri="{0D108BD9-81ED-4DB2-BD59-A6C34878D82A}">
                    <a16:rowId xmlns:a16="http://schemas.microsoft.com/office/drawing/2014/main" val="3808928963"/>
                  </a:ext>
                </a:extLst>
              </a:tr>
              <a:tr h="456187">
                <a:tc>
                  <a:txBody>
                    <a:bodyPr/>
                    <a:lstStyle/>
                    <a:p>
                      <a:r>
                        <a:rPr lang="en" altLang="zh-CN" sz="2400" dirty="0"/>
                        <a:t>Kernel crash on new flows</a:t>
                      </a:r>
                      <a:endParaRPr lang="zh-CN" altLang="en-US" sz="2400" dirty="0"/>
                    </a:p>
                  </a:txBody>
                  <a:tcPr anchor="ctr"/>
                </a:tc>
                <a:tc>
                  <a:txBody>
                    <a:bodyPr/>
                    <a:lstStyle/>
                    <a:p>
                      <a:r>
                        <a:rPr lang="en" altLang="zh-CN" sz="2400" dirty="0">
                          <a:solidFill>
                            <a:srgbClr val="0000FF"/>
                          </a:solidFill>
                        </a:rPr>
                        <a:t>RNIC driver</a:t>
                      </a:r>
                      <a:endParaRPr lang="zh-CN" altLang="en-US" sz="2400" dirty="0">
                        <a:solidFill>
                          <a:srgbClr val="0000FF"/>
                        </a:solidFill>
                      </a:endParaRPr>
                    </a:p>
                  </a:txBody>
                  <a:tcPr anchor="ctr"/>
                </a:tc>
                <a:tc>
                  <a:txBody>
                    <a:bodyPr/>
                    <a:lstStyle/>
                    <a:p>
                      <a:r>
                        <a:rPr lang="en-US" altLang="zh-CN" sz="2400" dirty="0"/>
                        <a:t>5.2%</a:t>
                      </a:r>
                      <a:endParaRPr lang="zh-CN" altLang="en-US" sz="2400" dirty="0"/>
                    </a:p>
                  </a:txBody>
                  <a:tcPr anchor="ctr"/>
                </a:tc>
                <a:extLst>
                  <a:ext uri="{0D108BD9-81ED-4DB2-BD59-A6C34878D82A}">
                    <a16:rowId xmlns:a16="http://schemas.microsoft.com/office/drawing/2014/main" val="1936535541"/>
                  </a:ext>
                </a:extLst>
              </a:tr>
              <a:tr h="456187">
                <a:tc>
                  <a:txBody>
                    <a:bodyPr/>
                    <a:lstStyle/>
                    <a:p>
                      <a:r>
                        <a:rPr lang="en" altLang="zh-CN" sz="2400" dirty="0"/>
                        <a:t>Slow flow state maintenance</a:t>
                      </a:r>
                      <a:endParaRPr lang="zh-CN" altLang="en-US" sz="2400" dirty="0"/>
                    </a:p>
                  </a:txBody>
                  <a:tcPr anchor="ctr"/>
                </a:tc>
                <a:tc>
                  <a:txBody>
                    <a:bodyPr/>
                    <a:lstStyle/>
                    <a:p>
                      <a:r>
                        <a:rPr lang="en" altLang="zh-CN" sz="2400" dirty="0">
                          <a:solidFill>
                            <a:srgbClr val="B52219"/>
                          </a:solidFill>
                        </a:rPr>
                        <a:t>RNIC hardware</a:t>
                      </a:r>
                      <a:endParaRPr lang="zh-CN" altLang="en-US" sz="2400" dirty="0">
                        <a:solidFill>
                          <a:srgbClr val="B52219"/>
                        </a:solidFill>
                      </a:endParaRPr>
                    </a:p>
                  </a:txBody>
                  <a:tcPr anchor="ctr"/>
                </a:tc>
                <a:tc>
                  <a:txBody>
                    <a:bodyPr/>
                    <a:lstStyle/>
                    <a:p>
                      <a:r>
                        <a:rPr lang="en-US" altLang="zh-CN" sz="2400" dirty="0"/>
                        <a:t>11.4%</a:t>
                      </a:r>
                      <a:endParaRPr lang="zh-CN" altLang="en-US" sz="2400" dirty="0"/>
                    </a:p>
                  </a:txBody>
                  <a:tcPr anchor="ctr"/>
                </a:tc>
                <a:extLst>
                  <a:ext uri="{0D108BD9-81ED-4DB2-BD59-A6C34878D82A}">
                    <a16:rowId xmlns:a16="http://schemas.microsoft.com/office/drawing/2014/main" val="670150265"/>
                  </a:ext>
                </a:extLst>
              </a:tr>
              <a:tr h="456187">
                <a:tc>
                  <a:txBody>
                    <a:bodyPr/>
                    <a:lstStyle/>
                    <a:p>
                      <a:r>
                        <a:rPr lang="en" altLang="zh-CN" sz="2400" dirty="0"/>
                        <a:t>Intermittent software forwarding</a:t>
                      </a:r>
                      <a:endParaRPr lang="zh-CN" altLang="en-US" sz="2400" dirty="0"/>
                    </a:p>
                  </a:txBody>
                  <a:tcPr anchor="ctr"/>
                </a:tc>
                <a:tc>
                  <a:txBody>
                    <a:bodyPr/>
                    <a:lstStyle/>
                    <a:p>
                      <a:r>
                        <a:rPr lang="en" altLang="zh-CN" sz="2400" dirty="0">
                          <a:solidFill>
                            <a:srgbClr val="B52219"/>
                          </a:solidFill>
                        </a:rPr>
                        <a:t>RNIC hardware</a:t>
                      </a:r>
                      <a:endParaRPr lang="zh-CN" altLang="en-US" sz="2400" dirty="0">
                        <a:solidFill>
                          <a:srgbClr val="B52219"/>
                        </a:solidFill>
                      </a:endParaRPr>
                    </a:p>
                  </a:txBody>
                  <a:tcPr anchor="ctr"/>
                </a:tc>
                <a:tc>
                  <a:txBody>
                    <a:bodyPr/>
                    <a:lstStyle/>
                    <a:p>
                      <a:r>
                        <a:rPr lang="en-US" altLang="zh-CN" sz="2400" dirty="0"/>
                        <a:t>15.3%</a:t>
                      </a:r>
                      <a:endParaRPr lang="zh-CN" altLang="en-US" sz="2400" dirty="0"/>
                    </a:p>
                  </a:txBody>
                  <a:tcPr anchor="ctr"/>
                </a:tc>
                <a:extLst>
                  <a:ext uri="{0D108BD9-81ED-4DB2-BD59-A6C34878D82A}">
                    <a16:rowId xmlns:a16="http://schemas.microsoft.com/office/drawing/2014/main" val="1780179314"/>
                  </a:ext>
                </a:extLst>
              </a:tr>
              <a:tr h="456187">
                <a:tc>
                  <a:txBody>
                    <a:bodyPr/>
                    <a:lstStyle/>
                    <a:p>
                      <a:r>
                        <a:rPr lang="en" altLang="zh-CN" sz="2400" dirty="0"/>
                        <a:t>Poor performance of specific flows</a:t>
                      </a:r>
                      <a:endParaRPr lang="zh-CN" altLang="en-US" sz="2400" dirty="0"/>
                    </a:p>
                  </a:txBody>
                  <a:tcPr anchor="ctr"/>
                </a:tc>
                <a:tc>
                  <a:txBody>
                    <a:bodyPr/>
                    <a:lstStyle/>
                    <a:p>
                      <a:r>
                        <a:rPr lang="en" altLang="zh-CN" sz="2400" dirty="0">
                          <a:solidFill>
                            <a:srgbClr val="B52219"/>
                          </a:solidFill>
                        </a:rPr>
                        <a:t>RNIC hardware</a:t>
                      </a:r>
                      <a:endParaRPr lang="zh-CN" altLang="en-US" sz="2400" dirty="0">
                        <a:solidFill>
                          <a:srgbClr val="B52219"/>
                        </a:solidFill>
                      </a:endParaRPr>
                    </a:p>
                  </a:txBody>
                  <a:tcPr anchor="ctr"/>
                </a:tc>
                <a:tc>
                  <a:txBody>
                    <a:bodyPr/>
                    <a:lstStyle/>
                    <a:p>
                      <a:r>
                        <a:rPr lang="en-US" altLang="zh-CN" sz="2400" dirty="0"/>
                        <a:t>29.9%</a:t>
                      </a:r>
                      <a:endParaRPr lang="zh-CN" altLang="en-US" sz="2400" dirty="0"/>
                    </a:p>
                  </a:txBody>
                  <a:tcPr anchor="ctr"/>
                </a:tc>
                <a:extLst>
                  <a:ext uri="{0D108BD9-81ED-4DB2-BD59-A6C34878D82A}">
                    <a16:rowId xmlns:a16="http://schemas.microsoft.com/office/drawing/2014/main" val="4045252940"/>
                  </a:ext>
                </a:extLst>
              </a:tr>
              <a:tr h="456187">
                <a:tc>
                  <a:txBody>
                    <a:bodyPr/>
                    <a:lstStyle/>
                    <a:p>
                      <a:r>
                        <a:rPr lang="en" altLang="zh-CN" sz="2400" dirty="0"/>
                        <a:t>PCIe link down when unbinding VFs</a:t>
                      </a:r>
                      <a:endParaRPr lang="zh-CN" altLang="en-US" sz="2400" dirty="0"/>
                    </a:p>
                  </a:txBody>
                  <a:tcPr anchor="ctr"/>
                </a:tc>
                <a:tc>
                  <a:txBody>
                    <a:bodyPr/>
                    <a:lstStyle/>
                    <a:p>
                      <a:r>
                        <a:rPr lang="en" altLang="zh-CN" sz="2400" dirty="0">
                          <a:solidFill>
                            <a:srgbClr val="B52219"/>
                          </a:solidFill>
                        </a:rPr>
                        <a:t>RNIC hardware</a:t>
                      </a:r>
                      <a:endParaRPr lang="zh-CN" altLang="en-US" sz="2400" dirty="0">
                        <a:solidFill>
                          <a:srgbClr val="B52219"/>
                        </a:solidFill>
                      </a:endParaRPr>
                    </a:p>
                  </a:txBody>
                  <a:tcPr anchor="ctr"/>
                </a:tc>
                <a:tc>
                  <a:txBody>
                    <a:bodyPr/>
                    <a:lstStyle/>
                    <a:p>
                      <a:r>
                        <a:rPr lang="en-US" altLang="zh-CN" sz="2400" dirty="0"/>
                        <a:t>8.4%</a:t>
                      </a:r>
                      <a:endParaRPr lang="zh-CN" altLang="en-US" sz="2400" dirty="0"/>
                    </a:p>
                  </a:txBody>
                  <a:tcPr anchor="ctr"/>
                </a:tc>
                <a:extLst>
                  <a:ext uri="{0D108BD9-81ED-4DB2-BD59-A6C34878D82A}">
                    <a16:rowId xmlns:a16="http://schemas.microsoft.com/office/drawing/2014/main" val="3987480487"/>
                  </a:ext>
                </a:extLst>
              </a:tr>
              <a:tr h="456187">
                <a:tc>
                  <a:txBody>
                    <a:bodyPr/>
                    <a:lstStyle/>
                    <a:p>
                      <a:r>
                        <a:rPr lang="en" altLang="zh-CN" sz="2400" dirty="0"/>
                        <a:t>RNIC unresponsiveness</a:t>
                      </a:r>
                      <a:endParaRPr lang="zh-CN" altLang="en-US" sz="2400" dirty="0"/>
                    </a:p>
                  </a:txBody>
                  <a:tcPr anchor="ctr"/>
                </a:tc>
                <a:tc>
                  <a:txBody>
                    <a:bodyPr/>
                    <a:lstStyle/>
                    <a:p>
                      <a:r>
                        <a:rPr lang="en" altLang="zh-CN" sz="2400" dirty="0">
                          <a:solidFill>
                            <a:srgbClr val="B52219"/>
                          </a:solidFill>
                        </a:rPr>
                        <a:t>RNIC hardware</a:t>
                      </a:r>
                      <a:endParaRPr lang="zh-CN" altLang="en-US" sz="2400" dirty="0">
                        <a:solidFill>
                          <a:srgbClr val="B52219"/>
                        </a:solidFill>
                      </a:endParaRPr>
                    </a:p>
                  </a:txBody>
                  <a:tcPr anchor="ctr"/>
                </a:tc>
                <a:tc>
                  <a:txBody>
                    <a:bodyPr/>
                    <a:lstStyle/>
                    <a:p>
                      <a:r>
                        <a:rPr lang="en-US" altLang="zh-CN" sz="2400" dirty="0"/>
                        <a:t>6.8%</a:t>
                      </a:r>
                      <a:endParaRPr lang="zh-CN" altLang="en-US" sz="2400" dirty="0"/>
                    </a:p>
                  </a:txBody>
                  <a:tcPr anchor="ctr"/>
                </a:tc>
                <a:extLst>
                  <a:ext uri="{0D108BD9-81ED-4DB2-BD59-A6C34878D82A}">
                    <a16:rowId xmlns:a16="http://schemas.microsoft.com/office/drawing/2014/main" val="3127516079"/>
                  </a:ext>
                </a:extLst>
              </a:tr>
            </a:tbl>
          </a:graphicData>
        </a:graphic>
      </p:graphicFrame>
      <p:sp>
        <p:nvSpPr>
          <p:cNvPr id="4" name="线形标注 1 3">
            <a:extLst>
              <a:ext uri="{FF2B5EF4-FFF2-40B4-BE49-F238E27FC236}">
                <a16:creationId xmlns:a16="http://schemas.microsoft.com/office/drawing/2014/main" id="{E7D6E23E-D6A6-7F02-9B35-7198AA972E9A}"/>
              </a:ext>
            </a:extLst>
          </p:cNvPr>
          <p:cNvSpPr/>
          <p:nvPr/>
        </p:nvSpPr>
        <p:spPr>
          <a:xfrm>
            <a:off x="8748386" y="1302708"/>
            <a:ext cx="3093929" cy="636756"/>
          </a:xfrm>
          <a:prstGeom prst="borderCallout1">
            <a:avLst>
              <a:gd name="adj1" fmla="val 52019"/>
              <a:gd name="adj2" fmla="val -122"/>
              <a:gd name="adj3" fmla="val 317477"/>
              <a:gd name="adj4" fmla="val -29915"/>
            </a:avLst>
          </a:prstGeom>
          <a:noFill/>
          <a:ln w="28575">
            <a:solidFill>
              <a:srgbClr val="B522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400" dirty="0">
                <a:solidFill>
                  <a:srgbClr val="B52219"/>
                </a:solidFill>
              </a:rPr>
              <a:t>Most are RNIC-related</a:t>
            </a:r>
            <a:endParaRPr kumimoji="1" lang="zh-CN" altLang="en-US" sz="2400" dirty="0">
              <a:solidFill>
                <a:srgbClr val="B52219"/>
              </a:solidFill>
            </a:endParaRPr>
          </a:p>
        </p:txBody>
      </p:sp>
    </p:spTree>
    <p:extLst>
      <p:ext uri="{BB962C8B-B14F-4D97-AF65-F5344CB8AC3E}">
        <p14:creationId xmlns:p14="http://schemas.microsoft.com/office/powerpoint/2010/main" val="725777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F7FEE-B688-F7C4-8CEA-35CE6C1A2A00}"/>
            </a:ext>
          </a:extLst>
        </p:cNvPr>
        <p:cNvGrpSpPr/>
        <p:nvPr/>
      </p:nvGrpSpPr>
      <p:grpSpPr>
        <a:xfrm>
          <a:off x="0" y="0"/>
          <a:ext cx="0" cy="0"/>
          <a:chOff x="0" y="0"/>
          <a:chExt cx="0" cy="0"/>
        </a:xfrm>
      </p:grpSpPr>
      <p:sp>
        <p:nvSpPr>
          <p:cNvPr id="6" name="内容占位符 5">
            <a:extLst>
              <a:ext uri="{FF2B5EF4-FFF2-40B4-BE49-F238E27FC236}">
                <a16:creationId xmlns:a16="http://schemas.microsoft.com/office/drawing/2014/main" id="{9CDE60A9-83A7-8F8B-8397-B75F8CBD2A90}"/>
              </a:ext>
            </a:extLst>
          </p:cNvPr>
          <p:cNvSpPr>
            <a:spLocks noGrp="1"/>
          </p:cNvSpPr>
          <p:nvPr>
            <p:ph idx="1"/>
          </p:nvPr>
        </p:nvSpPr>
        <p:spPr>
          <a:xfrm>
            <a:off x="325967" y="1057387"/>
            <a:ext cx="11540067" cy="5550647"/>
          </a:xfrm>
        </p:spPr>
        <p:txBody>
          <a:bodyPr>
            <a:normAutofit/>
          </a:bodyPr>
          <a:lstStyle/>
          <a:p>
            <a:r>
              <a:rPr lang="en-US" altLang="zh-CN" dirty="0"/>
              <a:t>Symptom——</a:t>
            </a:r>
            <a:r>
              <a:rPr lang="en" altLang="zh-CN" dirty="0"/>
              <a:t>Repetitive Flow Offloading</a:t>
            </a:r>
          </a:p>
          <a:p>
            <a:pPr lvl="1"/>
            <a:r>
              <a:rPr lang="en-US" altLang="zh-CN" dirty="0"/>
              <a:t>OVS bears considerable lookup miss/lost events</a:t>
            </a:r>
          </a:p>
        </p:txBody>
      </p:sp>
      <p:sp>
        <p:nvSpPr>
          <p:cNvPr id="3" name="灯片编号占位符 2">
            <a:extLst>
              <a:ext uri="{FF2B5EF4-FFF2-40B4-BE49-F238E27FC236}">
                <a16:creationId xmlns:a16="http://schemas.microsoft.com/office/drawing/2014/main" id="{FEB868EE-FB39-39ED-BF06-85E52E654090}"/>
              </a:ext>
            </a:extLst>
          </p:cNvPr>
          <p:cNvSpPr>
            <a:spLocks noGrp="1"/>
          </p:cNvSpPr>
          <p:nvPr>
            <p:ph type="sldNum" sz="quarter" idx="12"/>
          </p:nvPr>
        </p:nvSpPr>
        <p:spPr/>
        <p:txBody>
          <a:bodyPr/>
          <a:lstStyle/>
          <a:p>
            <a:fld id="{84BCC322-D5A9-47A8-A5BE-5D9C2195FFDA}" type="slidenum">
              <a:rPr lang="zh-CN" altLang="en-US" smtClean="0"/>
              <a:pPr/>
              <a:t>8</a:t>
            </a:fld>
            <a:endParaRPr lang="zh-CN" altLang="en-US" dirty="0"/>
          </a:p>
        </p:txBody>
      </p:sp>
      <p:sp>
        <p:nvSpPr>
          <p:cNvPr id="5" name="标题 4">
            <a:extLst>
              <a:ext uri="{FF2B5EF4-FFF2-40B4-BE49-F238E27FC236}">
                <a16:creationId xmlns:a16="http://schemas.microsoft.com/office/drawing/2014/main" id="{64F38320-24BB-F3D1-ABB8-A223A00FD054}"/>
              </a:ext>
            </a:extLst>
          </p:cNvPr>
          <p:cNvSpPr>
            <a:spLocks noGrp="1"/>
          </p:cNvSpPr>
          <p:nvPr>
            <p:ph type="title"/>
          </p:nvPr>
        </p:nvSpPr>
        <p:spPr/>
        <p:txBody>
          <a:bodyPr/>
          <a:lstStyle/>
          <a:p>
            <a:r>
              <a:rPr lang="en-US" altLang="zh-CN" dirty="0"/>
              <a:t>2. Motivation</a:t>
            </a:r>
            <a:endParaRPr lang="zh-CN" altLang="en-US" dirty="0"/>
          </a:p>
        </p:txBody>
      </p:sp>
      <p:pic>
        <p:nvPicPr>
          <p:cNvPr id="15" name="图片 14">
            <a:extLst>
              <a:ext uri="{FF2B5EF4-FFF2-40B4-BE49-F238E27FC236}">
                <a16:creationId xmlns:a16="http://schemas.microsoft.com/office/drawing/2014/main" id="{929089FE-0BC9-BF83-A303-4DFBF52B5C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9920" y="2256249"/>
            <a:ext cx="6832087" cy="2116010"/>
          </a:xfrm>
          <a:prstGeom prst="rect">
            <a:avLst/>
          </a:prstGeom>
        </p:spPr>
      </p:pic>
      <p:pic>
        <p:nvPicPr>
          <p:cNvPr id="17" name="图片 16">
            <a:extLst>
              <a:ext uri="{FF2B5EF4-FFF2-40B4-BE49-F238E27FC236}">
                <a16:creationId xmlns:a16="http://schemas.microsoft.com/office/drawing/2014/main" id="{CBB5AF6A-3CA3-AE3E-D986-8CA9D7CD44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9920" y="4605466"/>
            <a:ext cx="6832087" cy="2130661"/>
          </a:xfrm>
          <a:prstGeom prst="rect">
            <a:avLst/>
          </a:prstGeom>
        </p:spPr>
      </p:pic>
      <p:sp>
        <p:nvSpPr>
          <p:cNvPr id="19" name="矩形 18">
            <a:extLst>
              <a:ext uri="{FF2B5EF4-FFF2-40B4-BE49-F238E27FC236}">
                <a16:creationId xmlns:a16="http://schemas.microsoft.com/office/drawing/2014/main" id="{B5A69119-D9AC-EBBE-98E6-134B0BBB9DA4}"/>
              </a:ext>
            </a:extLst>
          </p:cNvPr>
          <p:cNvSpPr/>
          <p:nvPr/>
        </p:nvSpPr>
        <p:spPr>
          <a:xfrm>
            <a:off x="943150" y="2902226"/>
            <a:ext cx="7245626" cy="662609"/>
          </a:xfrm>
          <a:prstGeom prst="rect">
            <a:avLst/>
          </a:prstGeom>
          <a:noFill/>
          <a:ln w="28575">
            <a:solidFill>
              <a:srgbClr val="B522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文本框 19">
            <a:extLst>
              <a:ext uri="{FF2B5EF4-FFF2-40B4-BE49-F238E27FC236}">
                <a16:creationId xmlns:a16="http://schemas.microsoft.com/office/drawing/2014/main" id="{614654C3-84E7-7444-6FD4-A78EF4FE4A47}"/>
              </a:ext>
            </a:extLst>
          </p:cNvPr>
          <p:cNvSpPr txBox="1"/>
          <p:nvPr/>
        </p:nvSpPr>
        <p:spPr>
          <a:xfrm>
            <a:off x="8395546" y="2590190"/>
            <a:ext cx="3257127" cy="1077218"/>
          </a:xfrm>
          <a:prstGeom prst="rect">
            <a:avLst/>
          </a:prstGeom>
          <a:noFill/>
          <a:ln>
            <a:noFill/>
          </a:ln>
        </p:spPr>
        <p:txBody>
          <a:bodyPr wrap="square" rtlCol="0">
            <a:spAutoFit/>
          </a:bodyPr>
          <a:lstStyle/>
          <a:p>
            <a:r>
              <a:rPr kumimoji="1" lang="en-US" altLang="zh-CN" sz="3200" b="1" dirty="0">
                <a:solidFill>
                  <a:srgbClr val="0000FF"/>
                </a:solidFill>
              </a:rPr>
              <a:t>Flow offloading is </a:t>
            </a:r>
            <a:r>
              <a:rPr kumimoji="1" lang="en-US" altLang="zh-CN" sz="3200" b="1" dirty="0">
                <a:solidFill>
                  <a:srgbClr val="B52219"/>
                </a:solidFill>
              </a:rPr>
              <a:t>unstable</a:t>
            </a:r>
            <a:endParaRPr kumimoji="1" lang="zh-CN" altLang="en-US" sz="3200" b="1" dirty="0">
              <a:solidFill>
                <a:srgbClr val="B52219"/>
              </a:solidFill>
            </a:endParaRPr>
          </a:p>
        </p:txBody>
      </p:sp>
      <p:sp>
        <p:nvSpPr>
          <p:cNvPr id="21" name="文本框 20">
            <a:extLst>
              <a:ext uri="{FF2B5EF4-FFF2-40B4-BE49-F238E27FC236}">
                <a16:creationId xmlns:a16="http://schemas.microsoft.com/office/drawing/2014/main" id="{014785B3-A5C1-ADEC-57F2-8AB7ADA3EE4E}"/>
              </a:ext>
            </a:extLst>
          </p:cNvPr>
          <p:cNvSpPr txBox="1"/>
          <p:nvPr/>
        </p:nvSpPr>
        <p:spPr>
          <a:xfrm>
            <a:off x="8395546" y="5092725"/>
            <a:ext cx="3257127" cy="1077218"/>
          </a:xfrm>
          <a:prstGeom prst="rect">
            <a:avLst/>
          </a:prstGeom>
          <a:noFill/>
          <a:ln>
            <a:noFill/>
          </a:ln>
        </p:spPr>
        <p:txBody>
          <a:bodyPr wrap="square" rtlCol="0">
            <a:spAutoFit/>
          </a:bodyPr>
          <a:lstStyle/>
          <a:p>
            <a:r>
              <a:rPr kumimoji="1" lang="en-US" altLang="zh-CN" sz="3200" b="1" dirty="0">
                <a:solidFill>
                  <a:srgbClr val="0000FF"/>
                </a:solidFill>
              </a:rPr>
              <a:t>Lookup </a:t>
            </a:r>
            <a:r>
              <a:rPr kumimoji="1" lang="en-US" altLang="zh-CN" sz="3200" b="1" dirty="0">
                <a:solidFill>
                  <a:srgbClr val="B52219"/>
                </a:solidFill>
              </a:rPr>
              <a:t>miss/lost </a:t>
            </a:r>
            <a:r>
              <a:rPr kumimoji="1" lang="en-US" altLang="zh-CN" sz="3200" b="1" dirty="0">
                <a:solidFill>
                  <a:srgbClr val="0000FF"/>
                </a:solidFill>
              </a:rPr>
              <a:t>events in CNI</a:t>
            </a:r>
            <a:endParaRPr kumimoji="1" lang="zh-CN" altLang="en-US" sz="3200" b="1" dirty="0">
              <a:solidFill>
                <a:srgbClr val="0000FF"/>
              </a:solidFill>
            </a:endParaRPr>
          </a:p>
        </p:txBody>
      </p:sp>
      <p:sp>
        <p:nvSpPr>
          <p:cNvPr id="22" name="矩形 21">
            <a:extLst>
              <a:ext uri="{FF2B5EF4-FFF2-40B4-BE49-F238E27FC236}">
                <a16:creationId xmlns:a16="http://schemas.microsoft.com/office/drawing/2014/main" id="{5055D2EE-8E7F-ED5F-3104-4B11D3D28E78}"/>
              </a:ext>
            </a:extLst>
          </p:cNvPr>
          <p:cNvSpPr/>
          <p:nvPr/>
        </p:nvSpPr>
        <p:spPr>
          <a:xfrm>
            <a:off x="5737528" y="5078369"/>
            <a:ext cx="2451248" cy="1529665"/>
          </a:xfrm>
          <a:prstGeom prst="rect">
            <a:avLst/>
          </a:prstGeom>
          <a:noFill/>
          <a:ln w="28575">
            <a:solidFill>
              <a:srgbClr val="B522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88793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40736F-8B9E-3973-38E9-55FA19317524}"/>
            </a:ext>
          </a:extLst>
        </p:cNvPr>
        <p:cNvGrpSpPr/>
        <p:nvPr/>
      </p:nvGrpSpPr>
      <p:grpSpPr>
        <a:xfrm>
          <a:off x="0" y="0"/>
          <a:ext cx="0" cy="0"/>
          <a:chOff x="0" y="0"/>
          <a:chExt cx="0" cy="0"/>
        </a:xfrm>
      </p:grpSpPr>
      <p:sp>
        <p:nvSpPr>
          <p:cNvPr id="6" name="内容占位符 5">
            <a:extLst>
              <a:ext uri="{FF2B5EF4-FFF2-40B4-BE49-F238E27FC236}">
                <a16:creationId xmlns:a16="http://schemas.microsoft.com/office/drawing/2014/main" id="{62A683B0-04F3-12E4-28AE-4F9E09AD138F}"/>
              </a:ext>
            </a:extLst>
          </p:cNvPr>
          <p:cNvSpPr>
            <a:spLocks noGrp="1"/>
          </p:cNvSpPr>
          <p:nvPr>
            <p:ph idx="1"/>
          </p:nvPr>
        </p:nvSpPr>
        <p:spPr>
          <a:xfrm>
            <a:off x="325967" y="1057387"/>
            <a:ext cx="11540067" cy="5550647"/>
          </a:xfrm>
        </p:spPr>
        <p:txBody>
          <a:bodyPr>
            <a:normAutofit/>
          </a:bodyPr>
          <a:lstStyle/>
          <a:p>
            <a:r>
              <a:rPr lang="en-US" altLang="zh-CN" dirty="0"/>
              <a:t>Symptom——</a:t>
            </a:r>
            <a:r>
              <a:rPr lang="en" altLang="zh-CN" dirty="0"/>
              <a:t>Repetitive Flow Offloading</a:t>
            </a:r>
            <a:endParaRPr lang="en-US" altLang="zh-CN" dirty="0"/>
          </a:p>
          <a:p>
            <a:pPr lvl="1"/>
            <a:r>
              <a:rPr lang="en-US" altLang="zh-CN" dirty="0"/>
              <a:t>Flows are intermittently processed by the software stack</a:t>
            </a:r>
          </a:p>
        </p:txBody>
      </p:sp>
      <p:sp>
        <p:nvSpPr>
          <p:cNvPr id="3" name="灯片编号占位符 2">
            <a:extLst>
              <a:ext uri="{FF2B5EF4-FFF2-40B4-BE49-F238E27FC236}">
                <a16:creationId xmlns:a16="http://schemas.microsoft.com/office/drawing/2014/main" id="{06ACB92E-74AD-AA83-D238-8725F2533568}"/>
              </a:ext>
            </a:extLst>
          </p:cNvPr>
          <p:cNvSpPr>
            <a:spLocks noGrp="1"/>
          </p:cNvSpPr>
          <p:nvPr>
            <p:ph type="sldNum" sz="quarter" idx="12"/>
          </p:nvPr>
        </p:nvSpPr>
        <p:spPr/>
        <p:txBody>
          <a:bodyPr/>
          <a:lstStyle/>
          <a:p>
            <a:fld id="{84BCC322-D5A9-47A8-A5BE-5D9C2195FFDA}" type="slidenum">
              <a:rPr lang="zh-CN" altLang="en-US" smtClean="0"/>
              <a:pPr/>
              <a:t>9</a:t>
            </a:fld>
            <a:endParaRPr lang="zh-CN" altLang="en-US" dirty="0"/>
          </a:p>
        </p:txBody>
      </p:sp>
      <p:sp>
        <p:nvSpPr>
          <p:cNvPr id="5" name="标题 4">
            <a:extLst>
              <a:ext uri="{FF2B5EF4-FFF2-40B4-BE49-F238E27FC236}">
                <a16:creationId xmlns:a16="http://schemas.microsoft.com/office/drawing/2014/main" id="{18B639D5-F7A7-2F2C-9165-D318A3F5CB53}"/>
              </a:ext>
            </a:extLst>
          </p:cNvPr>
          <p:cNvSpPr>
            <a:spLocks noGrp="1"/>
          </p:cNvSpPr>
          <p:nvPr>
            <p:ph type="title"/>
          </p:nvPr>
        </p:nvSpPr>
        <p:spPr/>
        <p:txBody>
          <a:bodyPr/>
          <a:lstStyle/>
          <a:p>
            <a:r>
              <a:rPr lang="en-US" altLang="zh-CN" dirty="0"/>
              <a:t>2. Motivation</a:t>
            </a:r>
            <a:endParaRPr lang="zh-CN" altLang="en-US" dirty="0"/>
          </a:p>
        </p:txBody>
      </p:sp>
      <p:pic>
        <p:nvPicPr>
          <p:cNvPr id="7" name="图片 6">
            <a:extLst>
              <a:ext uri="{FF2B5EF4-FFF2-40B4-BE49-F238E27FC236}">
                <a16:creationId xmlns:a16="http://schemas.microsoft.com/office/drawing/2014/main" id="{B45AFCBE-6A44-28D5-0543-AB6437858C32}"/>
              </a:ext>
            </a:extLst>
          </p:cNvPr>
          <p:cNvPicPr>
            <a:picLocks noChangeAspect="1"/>
          </p:cNvPicPr>
          <p:nvPr/>
        </p:nvPicPr>
        <p:blipFill>
          <a:blip r:embed="rId3"/>
          <a:stretch>
            <a:fillRect/>
          </a:stretch>
        </p:blipFill>
        <p:spPr>
          <a:xfrm>
            <a:off x="1107487" y="2274984"/>
            <a:ext cx="5945982" cy="4389772"/>
          </a:xfrm>
          <a:prstGeom prst="rect">
            <a:avLst/>
          </a:prstGeom>
        </p:spPr>
      </p:pic>
      <p:sp>
        <p:nvSpPr>
          <p:cNvPr id="8" name="椭圆 7">
            <a:extLst>
              <a:ext uri="{FF2B5EF4-FFF2-40B4-BE49-F238E27FC236}">
                <a16:creationId xmlns:a16="http://schemas.microsoft.com/office/drawing/2014/main" id="{A82A2D7E-EED0-00EF-DB51-054820D889D4}"/>
              </a:ext>
            </a:extLst>
          </p:cNvPr>
          <p:cNvSpPr/>
          <p:nvPr/>
        </p:nvSpPr>
        <p:spPr>
          <a:xfrm>
            <a:off x="3538330" y="4065678"/>
            <a:ext cx="397565" cy="808383"/>
          </a:xfrm>
          <a:prstGeom prst="ellipse">
            <a:avLst/>
          </a:prstGeom>
          <a:noFill/>
          <a:ln w="28575">
            <a:solidFill>
              <a:srgbClr val="B522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椭圆 8">
            <a:extLst>
              <a:ext uri="{FF2B5EF4-FFF2-40B4-BE49-F238E27FC236}">
                <a16:creationId xmlns:a16="http://schemas.microsoft.com/office/drawing/2014/main" id="{4CDC64EF-A761-14E1-4BCC-51DE8F02C8A5}"/>
              </a:ext>
            </a:extLst>
          </p:cNvPr>
          <p:cNvSpPr/>
          <p:nvPr/>
        </p:nvSpPr>
        <p:spPr>
          <a:xfrm>
            <a:off x="4898334" y="4065677"/>
            <a:ext cx="397565" cy="808383"/>
          </a:xfrm>
          <a:prstGeom prst="ellipse">
            <a:avLst/>
          </a:prstGeom>
          <a:noFill/>
          <a:ln w="28575">
            <a:solidFill>
              <a:srgbClr val="B522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椭圆 9">
            <a:extLst>
              <a:ext uri="{FF2B5EF4-FFF2-40B4-BE49-F238E27FC236}">
                <a16:creationId xmlns:a16="http://schemas.microsoft.com/office/drawing/2014/main" id="{00B5340A-25C8-573F-B86F-359F1535F00D}"/>
              </a:ext>
            </a:extLst>
          </p:cNvPr>
          <p:cNvSpPr/>
          <p:nvPr/>
        </p:nvSpPr>
        <p:spPr>
          <a:xfrm>
            <a:off x="4394751" y="5004720"/>
            <a:ext cx="1595231" cy="540485"/>
          </a:xfrm>
          <a:prstGeom prst="ellipse">
            <a:avLst/>
          </a:prstGeom>
          <a:noFill/>
          <a:ln w="28575">
            <a:solidFill>
              <a:srgbClr val="B522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线形标注 1 10">
            <a:extLst>
              <a:ext uri="{FF2B5EF4-FFF2-40B4-BE49-F238E27FC236}">
                <a16:creationId xmlns:a16="http://schemas.microsoft.com/office/drawing/2014/main" id="{71193A47-D449-99B6-C127-0EAFA9992F1B}"/>
              </a:ext>
            </a:extLst>
          </p:cNvPr>
          <p:cNvSpPr/>
          <p:nvPr/>
        </p:nvSpPr>
        <p:spPr>
          <a:xfrm>
            <a:off x="7421113" y="4181628"/>
            <a:ext cx="3712266" cy="918365"/>
          </a:xfrm>
          <a:prstGeom prst="borderCallout1">
            <a:avLst>
              <a:gd name="adj1" fmla="val 52019"/>
              <a:gd name="adj2" fmla="val -122"/>
              <a:gd name="adj3" fmla="val 114154"/>
              <a:gd name="adj4" fmla="val -39014"/>
            </a:avLst>
          </a:prstGeom>
          <a:noFill/>
          <a:ln w="28575">
            <a:solidFill>
              <a:srgbClr val="B522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400" b="1" dirty="0">
                <a:solidFill>
                  <a:srgbClr val="B52219"/>
                </a:solidFill>
              </a:rPr>
              <a:t>Performance fluctuations</a:t>
            </a:r>
          </a:p>
          <a:p>
            <a:pPr algn="ctr"/>
            <a:r>
              <a:rPr kumimoji="1" lang="en-US" altLang="zh-CN" sz="2400" b="1" dirty="0">
                <a:solidFill>
                  <a:srgbClr val="B52219"/>
                </a:solidFill>
              </a:rPr>
              <a:t>in LLM training</a:t>
            </a:r>
          </a:p>
        </p:txBody>
      </p:sp>
      <p:sp>
        <p:nvSpPr>
          <p:cNvPr id="2" name="线形标注 1 1">
            <a:extLst>
              <a:ext uri="{FF2B5EF4-FFF2-40B4-BE49-F238E27FC236}">
                <a16:creationId xmlns:a16="http://schemas.microsoft.com/office/drawing/2014/main" id="{8BE4B0FF-C62F-FA7E-60FF-4F60DF542DCD}"/>
              </a:ext>
            </a:extLst>
          </p:cNvPr>
          <p:cNvSpPr/>
          <p:nvPr/>
        </p:nvSpPr>
        <p:spPr>
          <a:xfrm>
            <a:off x="7421113" y="2516609"/>
            <a:ext cx="3712266" cy="918365"/>
          </a:xfrm>
          <a:prstGeom prst="borderCallout1">
            <a:avLst>
              <a:gd name="adj1" fmla="val 52019"/>
              <a:gd name="adj2" fmla="val -122"/>
              <a:gd name="adj3" fmla="val 18915"/>
              <a:gd name="adj4" fmla="val -39371"/>
            </a:avLst>
          </a:prstGeom>
          <a:noFill/>
          <a:ln w="28575">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400" b="1" dirty="0">
                <a:solidFill>
                  <a:srgbClr val="0000FF"/>
                </a:solidFill>
              </a:rPr>
              <a:t>Ideal Performance</a:t>
            </a:r>
          </a:p>
        </p:txBody>
      </p:sp>
      <p:cxnSp>
        <p:nvCxnSpPr>
          <p:cNvPr id="12" name="直线连接符 11">
            <a:extLst>
              <a:ext uri="{FF2B5EF4-FFF2-40B4-BE49-F238E27FC236}">
                <a16:creationId xmlns:a16="http://schemas.microsoft.com/office/drawing/2014/main" id="{C0EE6270-77AE-E2C9-0ED3-847C560D0DF5}"/>
              </a:ext>
            </a:extLst>
          </p:cNvPr>
          <p:cNvCxnSpPr>
            <a:cxnSpLocks/>
            <a:stCxn id="8" idx="5"/>
            <a:endCxn id="11" idx="2"/>
          </p:cNvCxnSpPr>
          <p:nvPr/>
        </p:nvCxnSpPr>
        <p:spPr>
          <a:xfrm flipV="1">
            <a:off x="3877673" y="4640811"/>
            <a:ext cx="3543440" cy="114865"/>
          </a:xfrm>
          <a:prstGeom prst="line">
            <a:avLst/>
          </a:prstGeom>
          <a:ln w="28575">
            <a:solidFill>
              <a:srgbClr val="B52219"/>
            </a:solidFill>
          </a:ln>
        </p:spPr>
        <p:style>
          <a:lnRef idx="1">
            <a:schemeClr val="accent1"/>
          </a:lnRef>
          <a:fillRef idx="0">
            <a:schemeClr val="accent1"/>
          </a:fillRef>
          <a:effectRef idx="0">
            <a:schemeClr val="accent1"/>
          </a:effectRef>
          <a:fontRef idx="minor">
            <a:schemeClr val="tx1"/>
          </a:fontRef>
        </p:style>
      </p:cxnSp>
      <p:cxnSp>
        <p:nvCxnSpPr>
          <p:cNvPr id="13" name="直线连接符 12">
            <a:extLst>
              <a:ext uri="{FF2B5EF4-FFF2-40B4-BE49-F238E27FC236}">
                <a16:creationId xmlns:a16="http://schemas.microsoft.com/office/drawing/2014/main" id="{483867EB-2042-B449-14AD-809435025B9B}"/>
              </a:ext>
            </a:extLst>
          </p:cNvPr>
          <p:cNvCxnSpPr>
            <a:cxnSpLocks/>
            <a:stCxn id="9" idx="6"/>
            <a:endCxn id="11" idx="2"/>
          </p:cNvCxnSpPr>
          <p:nvPr/>
        </p:nvCxnSpPr>
        <p:spPr>
          <a:xfrm>
            <a:off x="5295899" y="4469869"/>
            <a:ext cx="2125214" cy="170942"/>
          </a:xfrm>
          <a:prstGeom prst="line">
            <a:avLst/>
          </a:prstGeom>
          <a:ln w="28575">
            <a:solidFill>
              <a:srgbClr val="B5221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782310"/>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8433</TotalTime>
  <Words>3669</Words>
  <Application>Microsoft Macintosh PowerPoint</Application>
  <PresentationFormat>宽屏</PresentationFormat>
  <Paragraphs>454</Paragraphs>
  <Slides>27</Slides>
  <Notes>27</Notes>
  <HiddenSlides>1</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27</vt:i4>
      </vt:variant>
    </vt:vector>
  </HeadingPairs>
  <TitlesOfParts>
    <vt:vector size="38" baseType="lpstr">
      <vt:lpstr>等线</vt:lpstr>
      <vt:lpstr>DeepSeek-CJK-patch</vt:lpstr>
      <vt:lpstr>Arial</vt:lpstr>
      <vt:lpstr>Calibri</vt:lpstr>
      <vt:lpstr>Calibri Light</vt:lpstr>
      <vt:lpstr>Cambria Math</vt:lpstr>
      <vt:lpstr>Helvetica</vt:lpstr>
      <vt:lpstr>Open Sans</vt:lpstr>
      <vt:lpstr>Roboto</vt:lpstr>
      <vt:lpstr>Wingdings</vt:lpstr>
      <vt:lpstr>Office 主题​​</vt:lpstr>
      <vt:lpstr>Mitigating Scalability Walls of RDMA-based Container Networks</vt:lpstr>
      <vt:lpstr>Outline</vt:lpstr>
      <vt:lpstr>1. Background</vt:lpstr>
      <vt:lpstr>1. Background</vt:lpstr>
      <vt:lpstr>2. Motivation</vt:lpstr>
      <vt:lpstr>2. Motivation</vt:lpstr>
      <vt:lpstr>2. Motivation</vt:lpstr>
      <vt:lpstr>2. Motivation</vt:lpstr>
      <vt:lpstr>2. Motivation</vt:lpstr>
      <vt:lpstr>2. Motivation</vt:lpstr>
      <vt:lpstr>2. Motivation</vt:lpstr>
      <vt:lpstr>2. Motivation</vt:lpstr>
      <vt:lpstr>2. Motivation</vt:lpstr>
      <vt:lpstr>3. Design</vt:lpstr>
      <vt:lpstr>3. Design</vt:lpstr>
      <vt:lpstr>3. Design</vt:lpstr>
      <vt:lpstr>3. Design</vt:lpstr>
      <vt:lpstr>3. Design</vt:lpstr>
      <vt:lpstr>3. Design</vt:lpstr>
      <vt:lpstr>3. Design</vt:lpstr>
      <vt:lpstr>3. Design</vt:lpstr>
      <vt:lpstr>3. Design</vt:lpstr>
      <vt:lpstr>4. Evaluation</vt:lpstr>
      <vt:lpstr>4. Evaluation</vt:lpstr>
      <vt:lpstr>4. Evaluation</vt:lpstr>
      <vt:lpstr>4. Evaluation</vt:lpstr>
      <vt:lpstr>5. 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Mitigating Scalability Walls of RDMA-based</dc:title>
  <dc:creator>LIU Wei</dc:creator>
  <cp:lastModifiedBy>Wei Liu</cp:lastModifiedBy>
  <cp:revision>1410</cp:revision>
  <dcterms:created xsi:type="dcterms:W3CDTF">2022-03-26T03:10:22Z</dcterms:created>
  <dcterms:modified xsi:type="dcterms:W3CDTF">2025-04-29T18:00:30Z</dcterms:modified>
</cp:coreProperties>
</file>